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60" r:id="rId4"/>
    <p:sldId id="270" r:id="rId5"/>
    <p:sldId id="258"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11E3"/>
    <a:srgbClr val="29AD3F"/>
    <a:srgbClr val="EEF2F6"/>
    <a:srgbClr val="E7E7FD"/>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11/08/2015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11/08/2015</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driss.elbakkouri@pasteur.ma" TargetMode="External"/><Relationship Id="rId2" Type="http://schemas.openxmlformats.org/officeDocument/2006/relationships/hyperlink" Target="mailto:abdelaziz.karoumi@pasteur.ma" TargetMode="External"/><Relationship Id="rId1" Type="http://schemas.openxmlformats.org/officeDocument/2006/relationships/slideLayout" Target="../slideLayouts/slideLayout7.xml"/><Relationship Id="rId5" Type="http://schemas.openxmlformats.org/officeDocument/2006/relationships/hyperlink" Target="mailto:mohamed.a&#239;toutouhen@pasteur.ma" TargetMode="External"/><Relationship Id="rId4" Type="http://schemas.openxmlformats.org/officeDocument/2006/relationships/hyperlink" Target="mailto:nabila.halim@pasteur.m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788024" y="2857496"/>
            <a:ext cx="4355976" cy="928694"/>
          </a:xfrm>
        </p:spPr>
        <p:txBody>
          <a:bodyPr>
            <a:noAutofit/>
          </a:bodyPr>
          <a:lstStyle/>
          <a:p>
            <a:pPr algn="ctr"/>
            <a:r>
              <a:rPr lang="fr-FR" sz="1800" b="1" dirty="0" smtClean="0">
                <a:latin typeface="Arial" pitchFamily="34" charset="0"/>
                <a:cs typeface="Arial" pitchFamily="34" charset="0"/>
              </a:rPr>
              <a:t/>
            </a:r>
            <a:br>
              <a:rPr lang="fr-FR" sz="1800" b="1" dirty="0" smtClean="0">
                <a:latin typeface="Arial" pitchFamily="34" charset="0"/>
                <a:cs typeface="Arial" pitchFamily="34" charset="0"/>
              </a:rPr>
            </a:br>
            <a:r>
              <a:rPr lang="fr-FR" sz="1800" b="1" dirty="0" smtClean="0">
                <a:latin typeface="Arial" pitchFamily="34" charset="0"/>
                <a:cs typeface="Arial" pitchFamily="34" charset="0"/>
              </a:rPr>
              <a:t/>
            </a:r>
            <a:br>
              <a:rPr lang="fr-FR" sz="1800" b="1" dirty="0" smtClean="0">
                <a:latin typeface="Arial" pitchFamily="34" charset="0"/>
                <a:cs typeface="Arial" pitchFamily="34" charset="0"/>
              </a:rPr>
            </a:br>
            <a:r>
              <a:rPr lang="fr-FR" sz="1800" b="1" dirty="0" smtClean="0">
                <a:latin typeface="Arial" pitchFamily="34" charset="0"/>
                <a:cs typeface="Arial" pitchFamily="34" charset="0"/>
              </a:rPr>
              <a:t/>
            </a:r>
            <a:br>
              <a:rPr lang="fr-FR" sz="1800" b="1" dirty="0" smtClean="0">
                <a:latin typeface="Arial" pitchFamily="34" charset="0"/>
                <a:cs typeface="Arial" pitchFamily="34" charset="0"/>
              </a:rPr>
            </a:b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fr-FR" sz="1800" dirty="0" smtClean="0">
                <a:latin typeface="Arial Black" pitchFamily="34" charset="0"/>
                <a:cs typeface="Arial" pitchFamily="34" charset="0"/>
              </a:rPr>
              <a:t>UNITE DE PRODUCTION </a:t>
            </a:r>
            <a:br>
              <a:rPr lang="fr-FR" sz="1800" dirty="0" smtClean="0">
                <a:latin typeface="Arial Black" pitchFamily="34" charset="0"/>
                <a:cs typeface="Arial" pitchFamily="34" charset="0"/>
              </a:rPr>
            </a:br>
            <a:r>
              <a:rPr lang="fr-FR" sz="1800" dirty="0" smtClean="0">
                <a:latin typeface="Arial Black" pitchFamily="34" charset="0"/>
                <a:cs typeface="Arial" pitchFamily="34" charset="0"/>
              </a:rPr>
              <a:t>DES MILIEUX DE CULTURE </a:t>
            </a:r>
            <a:br>
              <a:rPr lang="fr-FR" sz="1800" dirty="0" smtClean="0">
                <a:latin typeface="Arial Black" pitchFamily="34" charset="0"/>
                <a:cs typeface="Arial" pitchFamily="34" charset="0"/>
              </a:rPr>
            </a:br>
            <a:r>
              <a:rPr lang="fr-FR" sz="1800" dirty="0" smtClean="0">
                <a:latin typeface="Arial Black" pitchFamily="34" charset="0"/>
                <a:cs typeface="Arial" pitchFamily="34" charset="0"/>
              </a:rPr>
              <a:t>ET REACTIFS DE LABORATOIRE</a:t>
            </a:r>
            <a:endParaRPr lang="fr-FR" sz="1800" dirty="0">
              <a:latin typeface="Arial Black" pitchFamily="34" charset="0"/>
              <a:cs typeface="Arial" pitchFamily="34" charset="0"/>
            </a:endParaRPr>
          </a:p>
        </p:txBody>
      </p:sp>
      <p:sp>
        <p:nvSpPr>
          <p:cNvPr id="3" name="Sous-titre 2"/>
          <p:cNvSpPr>
            <a:spLocks noGrp="1"/>
          </p:cNvSpPr>
          <p:nvPr>
            <p:ph type="subTitle" idx="1"/>
          </p:nvPr>
        </p:nvSpPr>
        <p:spPr>
          <a:xfrm>
            <a:off x="533400" y="5786454"/>
            <a:ext cx="8039128" cy="500066"/>
          </a:xfrm>
        </p:spPr>
        <p:txBody>
          <a:bodyPr>
            <a:normAutofit/>
          </a:bodyPr>
          <a:lstStyle/>
          <a:p>
            <a:pPr lvl="0"/>
            <a:endParaRPr lang="fr-FR" sz="1100" dirty="0" smtClean="0">
              <a:solidFill>
                <a:schemeClr val="accent6">
                  <a:lumMod val="20000"/>
                  <a:lumOff val="80000"/>
                </a:schemeClr>
              </a:solidFill>
              <a:latin typeface="Arial" pitchFamily="34"/>
              <a:ea typeface="Microsoft YaHei" pitchFamily="2"/>
              <a:cs typeface="Microsoft YaHei" pitchFamily="2"/>
            </a:endParaRPr>
          </a:p>
          <a:p>
            <a:pPr lvl="0" algn="ctr"/>
            <a:r>
              <a:rPr lang="fr-FR" sz="1100" b="1" dirty="0" smtClean="0">
                <a:solidFill>
                  <a:schemeClr val="bg1"/>
                </a:solidFill>
                <a:latin typeface="Arial" pitchFamily="34"/>
                <a:ea typeface="Microsoft YaHei" pitchFamily="2"/>
                <a:cs typeface="Microsoft YaHei" pitchFamily="2"/>
              </a:rPr>
              <a:t>1, Place Louis Pasteur    20360     Casablanca    </a:t>
            </a:r>
            <a:r>
              <a:rPr lang="fr-FR" sz="1100" b="1" dirty="0" smtClean="0">
                <a:solidFill>
                  <a:schemeClr val="bg1"/>
                </a:solidFill>
                <a:latin typeface="Arial" pitchFamily="34"/>
                <a:ea typeface="Microsoft YaHei" pitchFamily="2"/>
                <a:cs typeface="Microsoft YaHei" pitchFamily="2"/>
              </a:rPr>
              <a:t>Tel:0522.43.44.50 </a:t>
            </a:r>
            <a:r>
              <a:rPr lang="fr-FR" sz="1100" b="1" dirty="0" smtClean="0">
                <a:solidFill>
                  <a:schemeClr val="bg1"/>
                </a:solidFill>
                <a:latin typeface="Arial" pitchFamily="34"/>
                <a:ea typeface="Microsoft YaHei" pitchFamily="2"/>
                <a:cs typeface="Microsoft YaHei" pitchFamily="2"/>
              </a:rPr>
              <a:t>– Fax:0522.26.09.57    E-mail : pasteur@pasteur.ma</a:t>
            </a:r>
          </a:p>
          <a:p>
            <a:endParaRPr lang="fr-FR" sz="1200" dirty="0">
              <a:latin typeface="Arial" pitchFamily="34" charset="0"/>
              <a:cs typeface="Arial" pitchFamily="34" charset="0"/>
            </a:endParaRPr>
          </a:p>
        </p:txBody>
      </p:sp>
      <p:pic>
        <p:nvPicPr>
          <p:cNvPr id="4" name="Image 3"/>
          <p:cNvPicPr>
            <a:picLocks noChangeAspect="1"/>
          </p:cNvPicPr>
          <p:nvPr/>
        </p:nvPicPr>
        <p:blipFill>
          <a:blip r:embed="rId2" cstate="print">
            <a:alphaModFix/>
            <a:lum/>
          </a:blip>
          <a:srcRect/>
          <a:stretch>
            <a:fillRect/>
          </a:stretch>
        </p:blipFill>
        <p:spPr>
          <a:xfrm>
            <a:off x="2857488" y="500042"/>
            <a:ext cx="4896544"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p:cNvPicPr>
            <a:picLocks noChangeAspect="1" noChangeArrowheads="1"/>
          </p:cNvPicPr>
          <p:nvPr/>
        </p:nvPicPr>
        <p:blipFill>
          <a:blip r:embed="rId3" cstate="print"/>
          <a:srcRect/>
          <a:stretch>
            <a:fillRect/>
          </a:stretch>
        </p:blipFill>
        <p:spPr bwMode="auto">
          <a:xfrm>
            <a:off x="827584" y="500042"/>
            <a:ext cx="1800200" cy="14167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Image 5"/>
          <p:cNvPicPr>
            <a:picLocks noChangeAspect="1"/>
          </p:cNvPicPr>
          <p:nvPr/>
        </p:nvPicPr>
        <p:blipFill>
          <a:blip r:embed="rId4" cstate="print">
            <a:alphaModFix/>
            <a:lum/>
          </a:blip>
          <a:srcRect/>
          <a:stretch>
            <a:fillRect/>
          </a:stretch>
        </p:blipFill>
        <p:spPr>
          <a:xfrm>
            <a:off x="500034" y="2571744"/>
            <a:ext cx="4286280" cy="30003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ZoneTexte 6"/>
          <p:cNvSpPr txBox="1"/>
          <p:nvPr/>
        </p:nvSpPr>
        <p:spPr>
          <a:xfrm>
            <a:off x="4967536" y="4286256"/>
            <a:ext cx="4176464" cy="861774"/>
          </a:xfrm>
          <a:prstGeom prst="rect">
            <a:avLst/>
          </a:prstGeom>
          <a:noFill/>
        </p:spPr>
        <p:txBody>
          <a:bodyPr wrap="square" rtlCol="0">
            <a:spAutoFit/>
          </a:bodyPr>
          <a:lstStyle/>
          <a:p>
            <a:pPr lvl="0"/>
            <a:r>
              <a:rPr lang="fr-FR" b="1" i="1" dirty="0" smtClean="0">
                <a:latin typeface="Arial" pitchFamily="34" charset="0"/>
                <a:ea typeface="Microsoft YaHei" pitchFamily="2"/>
                <a:cs typeface="Arial" pitchFamily="34" charset="0"/>
              </a:rPr>
              <a:t>   </a:t>
            </a:r>
            <a:r>
              <a:rPr lang="fr-FR" sz="1400" b="1" i="1" dirty="0" smtClean="0">
                <a:latin typeface="Arial" pitchFamily="34" charset="0"/>
                <a:ea typeface="Microsoft YaHei" pitchFamily="2"/>
                <a:cs typeface="Arial" pitchFamily="34" charset="0"/>
              </a:rPr>
              <a:t>U N    E N G A G  E M E N T   T O T A L  </a:t>
            </a:r>
          </a:p>
          <a:p>
            <a:pPr lvl="0"/>
            <a:r>
              <a:rPr lang="fr-FR" sz="1400" b="1" i="1" dirty="0" smtClean="0">
                <a:latin typeface="Arial" pitchFamily="34" charset="0"/>
                <a:ea typeface="Microsoft YaHei" pitchFamily="2"/>
                <a:cs typeface="Arial" pitchFamily="34" charset="0"/>
              </a:rPr>
              <a:t>A U  S E R V I C E   D E  L A   Q U A L I T E</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57159" y="1071546"/>
          <a:ext cx="8501120" cy="5143537"/>
        </p:xfrm>
        <a:graphic>
          <a:graphicData uri="http://schemas.openxmlformats.org/drawingml/2006/table">
            <a:tbl>
              <a:tblPr firstRow="1" bandRow="1">
                <a:solidFill>
                  <a:srgbClr val="E7EBF5"/>
                </a:solidFill>
                <a:tableStyleId>{5C22544A-7EE6-4342-B048-85BDC9FD1C3A}</a:tableStyleId>
              </a:tblPr>
              <a:tblGrid>
                <a:gridCol w="5480062"/>
                <a:gridCol w="1500534"/>
                <a:gridCol w="760262"/>
                <a:gridCol w="760262"/>
              </a:tblGrid>
              <a:tr h="4752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LT100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smtClean="0">
                          <a:solidFill>
                            <a:schemeClr val="accent1">
                              <a:lumMod val="75000"/>
                            </a:schemeClr>
                          </a:solidFill>
                          <a:latin typeface="Arial" pitchFamily="34" charset="0"/>
                          <a:cs typeface="Arial" pitchFamily="34" charset="0"/>
                        </a:rPr>
                        <a:t> Ce </a:t>
                      </a:r>
                      <a:r>
                        <a:rPr lang="fr-FR" sz="800" b="0" dirty="0">
                          <a:solidFill>
                            <a:schemeClr val="accent1">
                              <a:lumMod val="75000"/>
                            </a:schemeClr>
                          </a:solidFill>
                          <a:latin typeface="Arial" pitchFamily="34" charset="0"/>
                          <a:cs typeface="Arial" pitchFamily="34" charset="0"/>
                        </a:rPr>
                        <a:t>milieu contient des neutralisants polyvalents de substances bactéricides, bactériostatiques ou antiseptiques. </a:t>
                      </a: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Il est recommandé pour le dénombrement de la flore aérobie mésophile dans les produits cosmétiques.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Flacon  </a:t>
                      </a:r>
                      <a:r>
                        <a:rPr lang="fr-FR" sz="800" b="0" kern="50" dirty="0">
                          <a:solidFill>
                            <a:schemeClr val="accent1">
                              <a:lumMod val="75000"/>
                            </a:schemeClr>
                          </a:solidFill>
                          <a:latin typeface="Arial" pitchFamily="34" charset="0"/>
                          <a:ea typeface="Andale Sans UI"/>
                          <a:cs typeface="Arial" pitchFamily="34" charset="0"/>
                        </a:rPr>
                        <a:t>100ml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  </a:t>
                      </a: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  </a:t>
                      </a:r>
                      <a:r>
                        <a:rPr lang="fr-FR" sz="800" b="0" kern="50" dirty="0">
                          <a:solidFill>
                            <a:schemeClr val="accent1">
                              <a:lumMod val="75000"/>
                            </a:schemeClr>
                          </a:solidFill>
                          <a:latin typeface="Arial" pitchFamily="34" charset="0"/>
                          <a:ea typeface="Andale Sans UI"/>
                          <a:cs typeface="Arial" pitchFamily="34" charset="0"/>
                        </a:rPr>
                        <a:t>5 14804</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96071">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MAC </a:t>
                      </a:r>
                      <a:r>
                        <a:rPr lang="fr-FR" sz="800" b="1" kern="50" dirty="0">
                          <a:solidFill>
                            <a:schemeClr val="accent1">
                              <a:lumMod val="75000"/>
                            </a:schemeClr>
                          </a:solidFill>
                          <a:latin typeface="Arial" pitchFamily="34" charset="0"/>
                          <a:ea typeface="Andale Sans UI"/>
                          <a:cs typeface="Arial" pitchFamily="34" charset="0"/>
                        </a:rPr>
                        <a:t>CONKEY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Utilisé </a:t>
                      </a:r>
                      <a:r>
                        <a:rPr lang="fr-FR" sz="800" dirty="0">
                          <a:solidFill>
                            <a:schemeClr val="accent1">
                              <a:lumMod val="75000"/>
                            </a:schemeClr>
                          </a:solidFill>
                          <a:latin typeface="Arial" pitchFamily="34" charset="0"/>
                          <a:cs typeface="Arial" pitchFamily="34" charset="0"/>
                        </a:rPr>
                        <a:t>comme milieu présomptif des bactéries coliformes dans l’eau, le lait et les produits de mer (huîtres).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100ml</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5 17504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47528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MAC </a:t>
                      </a:r>
                      <a:r>
                        <a:rPr lang="fr-FR" sz="800" b="1" kern="50" dirty="0">
                          <a:solidFill>
                            <a:schemeClr val="accent1">
                              <a:lumMod val="75000"/>
                            </a:schemeClr>
                          </a:solidFill>
                          <a:latin typeface="Arial" pitchFamily="34" charset="0"/>
                          <a:ea typeface="Andale Sans UI"/>
                          <a:cs typeface="Arial" pitchFamily="34" charset="0"/>
                        </a:rPr>
                        <a:t>CONKEY VIOLET (gélose </a:t>
                      </a:r>
                      <a:r>
                        <a:rPr lang="fr-FR" sz="800" b="1" kern="50" dirty="0" err="1">
                          <a:solidFill>
                            <a:schemeClr val="accent1">
                              <a:lumMod val="75000"/>
                            </a:schemeClr>
                          </a:solidFill>
                          <a:latin typeface="Arial" pitchFamily="34" charset="0"/>
                          <a:ea typeface="Andale Sans UI"/>
                          <a:cs typeface="Arial" pitchFamily="34" charset="0"/>
                        </a:rPr>
                        <a:t>lactosée</a:t>
                      </a:r>
                      <a:r>
                        <a:rPr lang="fr-FR" sz="800" b="1" kern="50" dirty="0">
                          <a:solidFill>
                            <a:schemeClr val="accent1">
                              <a:lumMod val="75000"/>
                            </a:schemeClr>
                          </a:solidFill>
                          <a:latin typeface="Arial" pitchFamily="34" charset="0"/>
                          <a:ea typeface="Andale Sans UI"/>
                          <a:cs typeface="Arial" pitchFamily="34" charset="0"/>
                        </a:rPr>
                        <a:t> avec  cristal  violet)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Isolement  </a:t>
                      </a:r>
                      <a:r>
                        <a:rPr lang="fr-FR" sz="800" dirty="0">
                          <a:solidFill>
                            <a:schemeClr val="accent1">
                              <a:lumMod val="75000"/>
                            </a:schemeClr>
                          </a:solidFill>
                          <a:latin typeface="Arial" pitchFamily="34" charset="0"/>
                          <a:cs typeface="Arial" pitchFamily="34" charset="0"/>
                        </a:rPr>
                        <a:t>et numération des Entérobactéries dans les eaux, le lait, les matières alimentaires, et les produits biologiques.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 10 boîtes pétri Ø 90mm  </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  5 06924</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  5 06904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2 mois</a:t>
                      </a: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96071">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MANNITOL-MOBILITE-NITRATE </a:t>
                      </a:r>
                      <a:r>
                        <a:rPr lang="fr-FR" sz="800" b="1" kern="50" dirty="0">
                          <a:solidFill>
                            <a:schemeClr val="accent1">
                              <a:lumMod val="75000"/>
                            </a:schemeClr>
                          </a:solidFill>
                          <a:latin typeface="Arial" pitchFamily="34" charset="0"/>
                          <a:ea typeface="Andale Sans UI"/>
                          <a:cs typeface="Arial" pitchFamily="34" charset="0"/>
                        </a:rPr>
                        <a:t>(milieu)</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Identification </a:t>
                      </a:r>
                      <a:r>
                        <a:rPr lang="fr-FR" sz="800" dirty="0">
                          <a:solidFill>
                            <a:schemeClr val="accent1">
                              <a:lumMod val="75000"/>
                            </a:schemeClr>
                          </a:solidFill>
                          <a:latin typeface="Arial" pitchFamily="34" charset="0"/>
                          <a:cs typeface="Arial" pitchFamily="34" charset="0"/>
                        </a:rPr>
                        <a:t>des entérobactéries.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5 04316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96071">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MRS </a:t>
                      </a:r>
                      <a:r>
                        <a:rPr lang="fr-FR" sz="800" b="1" kern="50" dirty="0">
                          <a:solidFill>
                            <a:schemeClr val="accent1">
                              <a:lumMod val="75000"/>
                            </a:schemeClr>
                          </a:solidFill>
                          <a:latin typeface="Arial" pitchFamily="34" charset="0"/>
                          <a:ea typeface="Andale Sans UI"/>
                          <a:cs typeface="Arial" pitchFamily="34" charset="0"/>
                        </a:rPr>
                        <a:t>(bouillon de MAN, ROGOSA et SHARPE)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Culture </a:t>
                      </a:r>
                      <a:r>
                        <a:rPr lang="fr-FR" sz="800" dirty="0">
                          <a:solidFill>
                            <a:schemeClr val="accent1">
                              <a:lumMod val="75000"/>
                            </a:schemeClr>
                          </a:solidFill>
                          <a:latin typeface="Arial" pitchFamily="34" charset="0"/>
                          <a:cs typeface="Arial" pitchFamily="34" charset="0"/>
                        </a:rPr>
                        <a:t>et dénombrement des </a:t>
                      </a:r>
                      <a:r>
                        <a:rPr lang="fr-FR" sz="800" b="1" i="1" dirty="0" err="1">
                          <a:solidFill>
                            <a:schemeClr val="accent1">
                              <a:lumMod val="75000"/>
                            </a:schemeClr>
                          </a:solidFill>
                          <a:latin typeface="Arial" pitchFamily="34" charset="0"/>
                          <a:cs typeface="Arial" pitchFamily="34" charset="0"/>
                        </a:rPr>
                        <a:t>Lactobacillus</a:t>
                      </a:r>
                      <a:r>
                        <a:rPr lang="fr-FR" sz="800" b="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dans les produits laitiers et les autres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5 11104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557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MRS </a:t>
                      </a:r>
                      <a:r>
                        <a:rPr lang="fr-FR" sz="800" b="1" kern="50" dirty="0">
                          <a:solidFill>
                            <a:schemeClr val="accent1">
                              <a:lumMod val="75000"/>
                            </a:schemeClr>
                          </a:solidFill>
                          <a:latin typeface="Arial" pitchFamily="34" charset="0"/>
                          <a:ea typeface="Andale Sans UI"/>
                          <a:cs typeface="Arial" pitchFamily="34" charset="0"/>
                        </a:rPr>
                        <a:t>(gélose de MAN, ROGOSA et SHARPE)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Culture </a:t>
                      </a:r>
                      <a:r>
                        <a:rPr lang="fr-FR" sz="800" dirty="0">
                          <a:solidFill>
                            <a:schemeClr val="accent1">
                              <a:lumMod val="75000"/>
                            </a:schemeClr>
                          </a:solidFill>
                          <a:latin typeface="Arial" pitchFamily="34" charset="0"/>
                          <a:cs typeface="Arial" pitchFamily="34" charset="0"/>
                        </a:rPr>
                        <a:t>et dénombrement des </a:t>
                      </a:r>
                      <a:r>
                        <a:rPr lang="fr-FR" sz="800" b="1" i="1" dirty="0" err="1">
                          <a:solidFill>
                            <a:schemeClr val="accent1">
                              <a:lumMod val="75000"/>
                            </a:schemeClr>
                          </a:solidFill>
                          <a:latin typeface="Arial" pitchFamily="34" charset="0"/>
                          <a:cs typeface="Arial" pitchFamily="34" charset="0"/>
                        </a:rPr>
                        <a:t>Lactobacillus</a:t>
                      </a:r>
                      <a:r>
                        <a:rPr lang="fr-FR" sz="800" b="1" dirty="0">
                          <a:solidFill>
                            <a:schemeClr val="accent1">
                              <a:lumMod val="75000"/>
                            </a:schemeClr>
                          </a:solidFill>
                          <a:latin typeface="Arial" pitchFamily="34" charset="0"/>
                          <a:cs typeface="Arial" pitchFamily="34" charset="0"/>
                        </a:rPr>
                        <a:t> </a:t>
                      </a:r>
                      <a:r>
                        <a:rPr lang="fr-FR" sz="800" b="1" dirty="0" smtClean="0">
                          <a:solidFill>
                            <a:schemeClr val="accent1">
                              <a:lumMod val="75000"/>
                            </a:schemeClr>
                          </a:solidFill>
                          <a:latin typeface="Arial" pitchFamily="34" charset="0"/>
                          <a:cs typeface="Arial" pitchFamily="34" charset="0"/>
                        </a:rPr>
                        <a:t> </a:t>
                      </a:r>
                      <a:r>
                        <a:rPr lang="fr-FR" sz="800" dirty="0" smtClean="0">
                          <a:solidFill>
                            <a:schemeClr val="accent1">
                              <a:lumMod val="75000"/>
                            </a:schemeClr>
                          </a:solidFill>
                          <a:latin typeface="Arial" pitchFamily="34" charset="0"/>
                          <a:cs typeface="Arial" pitchFamily="34" charset="0"/>
                        </a:rPr>
                        <a:t>dans </a:t>
                      </a:r>
                      <a:r>
                        <a:rPr lang="fr-FR" sz="800" dirty="0">
                          <a:solidFill>
                            <a:schemeClr val="accent1">
                              <a:lumMod val="75000"/>
                            </a:schemeClr>
                          </a:solidFill>
                          <a:latin typeface="Arial" pitchFamily="34" charset="0"/>
                          <a:cs typeface="Arial" pitchFamily="34" charset="0"/>
                        </a:rPr>
                        <a:t>les produits laitiers et les autres produits alimentaires</a:t>
                      </a:r>
                      <a:r>
                        <a:rPr lang="fr-FR" sz="800" dirty="0" smtClean="0">
                          <a:solidFill>
                            <a:schemeClr val="accent1">
                              <a:lumMod val="75000"/>
                            </a:schemeClr>
                          </a:solidFill>
                          <a:latin typeface="Arial" pitchFamily="34" charset="0"/>
                          <a:cs typeface="Arial" pitchFamily="34" charset="0"/>
                        </a:rPr>
                        <a:t>.</a:t>
                      </a: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09404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557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MUELLER-HINTON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utilisé pour tester la sensibilité des germes aux antibiotiques.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indent="-114300" algn="ctr">
                        <a:spcAft>
                          <a:spcPts val="0"/>
                        </a:spcAft>
                      </a:pPr>
                      <a:r>
                        <a:rPr lang="fr-FR" sz="800" kern="50" dirty="0">
                          <a:solidFill>
                            <a:schemeClr val="accent1">
                              <a:lumMod val="75000"/>
                            </a:schemeClr>
                          </a:solidFill>
                          <a:latin typeface="Arial" pitchFamily="34" charset="0"/>
                          <a:ea typeface="Andale Sans UI"/>
                          <a:cs typeface="Arial" pitchFamily="34" charset="0"/>
                        </a:rPr>
                        <a:t> 10 boîtes pétri Ø 90mm </a:t>
                      </a:r>
                    </a:p>
                    <a:p>
                      <a:pPr indent="-114300"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10 boîtes pétri 120 x120mm</a:t>
                      </a:r>
                      <a:endParaRPr lang="fr-FR" sz="8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 5 00324</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 5 00326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 5 00304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7706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MUELLER-HINTON </a:t>
                      </a:r>
                      <a:r>
                        <a:rPr lang="fr-FR" sz="800" b="1" kern="50" dirty="0">
                          <a:solidFill>
                            <a:schemeClr val="accent1">
                              <a:lumMod val="75000"/>
                            </a:schemeClr>
                          </a:solidFill>
                          <a:latin typeface="Arial" pitchFamily="34" charset="0"/>
                          <a:ea typeface="Andale Sans UI"/>
                          <a:cs typeface="Arial" pitchFamily="34" charset="0"/>
                        </a:rPr>
                        <a:t>+ SANG (gélose)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utilisé pour l'antibiogramme des</a:t>
                      </a:r>
                      <a:r>
                        <a:rPr lang="fr-FR" sz="800" b="1" dirty="0">
                          <a:solidFill>
                            <a:schemeClr val="accent1">
                              <a:lumMod val="75000"/>
                            </a:schemeClr>
                          </a:solidFill>
                          <a:latin typeface="Arial" pitchFamily="34" charset="0"/>
                          <a:cs typeface="Arial" pitchFamily="34" charset="0"/>
                        </a:rPr>
                        <a:t> streptocoques</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boîtes pétri Ø 90mm</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5 00424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2 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96071">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MULLER-KAUFFMANN </a:t>
                      </a:r>
                      <a:r>
                        <a:rPr lang="fr-FR" sz="800" kern="50" dirty="0">
                          <a:solidFill>
                            <a:schemeClr val="accent1">
                              <a:lumMod val="75000"/>
                            </a:schemeClr>
                          </a:solidFill>
                          <a:latin typeface="Arial" pitchFamily="34" charset="0"/>
                          <a:ea typeface="Andale Sans UI"/>
                          <a:cs typeface="Arial" pitchFamily="34" charset="0"/>
                        </a:rPr>
                        <a:t>(milieu d’enrichissement au </a:t>
                      </a:r>
                      <a:r>
                        <a:rPr lang="fr-FR" sz="800" kern="50" dirty="0" err="1">
                          <a:solidFill>
                            <a:schemeClr val="accent1">
                              <a:lumMod val="75000"/>
                            </a:schemeClr>
                          </a:solidFill>
                          <a:latin typeface="Arial" pitchFamily="34" charset="0"/>
                          <a:ea typeface="Andale Sans UI"/>
                          <a:cs typeface="Arial" pitchFamily="34" charset="0"/>
                        </a:rPr>
                        <a:t>tétrathionate</a:t>
                      </a:r>
                      <a:r>
                        <a:rPr lang="fr-FR" sz="800" kern="50" dirty="0">
                          <a:solidFill>
                            <a:schemeClr val="accent1">
                              <a:lumMod val="75000"/>
                            </a:schemeClr>
                          </a:solidFill>
                          <a:latin typeface="Arial" pitchFamily="34" charset="0"/>
                          <a:ea typeface="Andale Sans UI"/>
                          <a:cs typeface="Arial" pitchFamily="34" charset="0"/>
                        </a:rPr>
                        <a:t>)</a:t>
                      </a: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d’enrichissement sélectif  pour les </a:t>
                      </a:r>
                      <a:r>
                        <a:rPr lang="fr-FR" sz="800" b="1" dirty="0">
                          <a:solidFill>
                            <a:schemeClr val="accent1">
                              <a:lumMod val="75000"/>
                            </a:schemeClr>
                          </a:solidFill>
                          <a:latin typeface="Arial" pitchFamily="34" charset="0"/>
                          <a:cs typeface="Arial" pitchFamily="34" charset="0"/>
                        </a:rPr>
                        <a:t>salmonelles</a:t>
                      </a:r>
                      <a:r>
                        <a:rPr lang="fr-FR" sz="800" dirty="0">
                          <a:solidFill>
                            <a:schemeClr val="accent1">
                              <a:lumMod val="75000"/>
                            </a:schemeClr>
                          </a:solidFill>
                          <a:latin typeface="Arial" pitchFamily="34" charset="0"/>
                          <a:cs typeface="Arial" pitchFamily="34" charset="0"/>
                        </a:rPr>
                        <a:t> avec inhibition des</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proteus</a:t>
                      </a:r>
                      <a:r>
                        <a:rPr lang="fr-FR" sz="800" dirty="0">
                          <a:solidFill>
                            <a:schemeClr val="accent1">
                              <a:lumMod val="75000"/>
                            </a:schemeClr>
                          </a:solidFill>
                          <a:latin typeface="Arial" pitchFamily="34" charset="0"/>
                          <a:cs typeface="Arial" pitchFamily="34" charset="0"/>
                        </a:rPr>
                        <a:t> </a:t>
                      </a:r>
                      <a:r>
                        <a:rPr lang="fr-FR" sz="800" b="1" dirty="0" err="1">
                          <a:solidFill>
                            <a:schemeClr val="accent1">
                              <a:lumMod val="75000"/>
                            </a:schemeClr>
                          </a:solidFill>
                          <a:latin typeface="Arial" pitchFamily="34" charset="0"/>
                          <a:cs typeface="Arial" pitchFamily="34" charset="0"/>
                        </a:rPr>
                        <a:t>sp</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10 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5 02916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9</a:t>
                      </a: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7528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NUTRITIF </a:t>
                      </a:r>
                      <a:r>
                        <a:rPr lang="fr-FR" sz="800" b="1" kern="50" dirty="0">
                          <a:solidFill>
                            <a:schemeClr val="accent1">
                              <a:lumMod val="75000"/>
                            </a:schemeClr>
                          </a:solidFill>
                          <a:latin typeface="Arial" pitchFamily="34" charset="0"/>
                          <a:ea typeface="Andale Sans UI"/>
                          <a:cs typeface="Arial" pitchFamily="34" charset="0"/>
                        </a:rPr>
                        <a:t>(bouillon à 0.8 % sans </a:t>
                      </a:r>
                      <a:r>
                        <a:rPr lang="fr-FR" sz="800" b="1" kern="50" dirty="0" err="1">
                          <a:solidFill>
                            <a:schemeClr val="accent1">
                              <a:lumMod val="75000"/>
                            </a:schemeClr>
                          </a:solidFill>
                          <a:latin typeface="Arial" pitchFamily="34" charset="0"/>
                          <a:ea typeface="Andale Sans UI"/>
                          <a:cs typeface="Arial" pitchFamily="34" charset="0"/>
                        </a:rPr>
                        <a:t>NaCl</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liquide d’usage courant pour la culture des germes qui ne présentent pas d’exigences nutritives particulières.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10 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5 05316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198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NUTRITIF </a:t>
                      </a:r>
                      <a:r>
                        <a:rPr lang="fr-FR" sz="800" b="1" kern="50" dirty="0">
                          <a:solidFill>
                            <a:schemeClr val="accent1">
                              <a:lumMod val="75000"/>
                            </a:schemeClr>
                          </a:solidFill>
                          <a:latin typeface="Arial" pitchFamily="34" charset="0"/>
                          <a:ea typeface="Andale Sans UI"/>
                          <a:cs typeface="Arial" pitchFamily="34" charset="0"/>
                        </a:rPr>
                        <a:t>(bouillon à 1.3 % sans </a:t>
                      </a:r>
                      <a:r>
                        <a:rPr lang="fr-FR" sz="800" b="1" kern="50" dirty="0" err="1">
                          <a:solidFill>
                            <a:schemeClr val="accent1">
                              <a:lumMod val="75000"/>
                            </a:schemeClr>
                          </a:solidFill>
                          <a:latin typeface="Arial" pitchFamily="34" charset="0"/>
                          <a:ea typeface="Andale Sans UI"/>
                          <a:cs typeface="Arial" pitchFamily="34" charset="0"/>
                        </a:rPr>
                        <a:t>NaCl</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liquide d’usage courant pour la culture des germes qui ne présentent pas d’exigences nutritives particulières.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10 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5 06516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23199">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NUTRITIVE </a:t>
                      </a:r>
                      <a:r>
                        <a:rPr lang="fr-FR" sz="800" b="1" kern="50" dirty="0">
                          <a:solidFill>
                            <a:schemeClr val="accent1">
                              <a:lumMod val="75000"/>
                            </a:schemeClr>
                          </a:solidFill>
                          <a:latin typeface="Arial" pitchFamily="34" charset="0"/>
                          <a:ea typeface="Andale Sans UI"/>
                          <a:cs typeface="Arial" pitchFamily="34" charset="0"/>
                        </a:rPr>
                        <a:t>(gélose à 2.1 % sans </a:t>
                      </a:r>
                      <a:r>
                        <a:rPr lang="fr-FR" sz="800" b="1" kern="50" dirty="0" err="1">
                          <a:solidFill>
                            <a:schemeClr val="accent1">
                              <a:lumMod val="75000"/>
                            </a:schemeClr>
                          </a:solidFill>
                          <a:latin typeface="Arial" pitchFamily="34" charset="0"/>
                          <a:ea typeface="Andale Sans UI"/>
                          <a:cs typeface="Arial" pitchFamily="34" charset="0"/>
                        </a:rPr>
                        <a:t>NaCl</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solide qui convient à la culture des bactéries ne présentant pas d’exigences particulières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07913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5 07904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85720" y="1071546"/>
          <a:ext cx="8501122" cy="5143538"/>
        </p:xfrm>
        <a:graphic>
          <a:graphicData uri="http://schemas.openxmlformats.org/drawingml/2006/table">
            <a:tbl>
              <a:tblPr firstRow="1" bandRow="1">
                <a:solidFill>
                  <a:srgbClr val="E7EBF5"/>
                </a:solidFill>
                <a:tableStyleId>{5C22544A-7EE6-4342-B048-85BDC9FD1C3A}</a:tableStyleId>
              </a:tblPr>
              <a:tblGrid>
                <a:gridCol w="6092471"/>
                <a:gridCol w="1084708"/>
                <a:gridCol w="696813"/>
                <a:gridCol w="627130"/>
              </a:tblGrid>
              <a:tr h="3914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NUTRITIVE </a:t>
                      </a:r>
                      <a:r>
                        <a:rPr lang="fr-FR" sz="800" b="1" kern="50" dirty="0">
                          <a:solidFill>
                            <a:schemeClr val="accent1">
                              <a:lumMod val="75000"/>
                            </a:schemeClr>
                          </a:solidFill>
                          <a:latin typeface="Arial" pitchFamily="34" charset="0"/>
                          <a:ea typeface="Andale Sans UI"/>
                          <a:cs typeface="Arial" pitchFamily="34" charset="0"/>
                        </a:rPr>
                        <a:t>(gélose à 2.8 % avec </a:t>
                      </a:r>
                      <a:r>
                        <a:rPr lang="fr-FR" sz="800" b="1" kern="50" dirty="0" err="1">
                          <a:solidFill>
                            <a:schemeClr val="accent1">
                              <a:lumMod val="75000"/>
                            </a:schemeClr>
                          </a:solidFill>
                          <a:latin typeface="Arial" pitchFamily="34" charset="0"/>
                          <a:ea typeface="Andale Sans UI"/>
                          <a:cs typeface="Arial" pitchFamily="34" charset="0"/>
                        </a:rPr>
                        <a:t>NaCl</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Milieu solide qui convient à la culture des bactéries ne présentant pas d’exigences particulières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5 05213</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5 05204</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a:t>
                      </a:r>
                      <a:r>
                        <a:rPr lang="fr-FR" sz="800" b="0" kern="50" baseline="0" dirty="0" smtClean="0">
                          <a:solidFill>
                            <a:schemeClr val="accent1">
                              <a:lumMod val="75000"/>
                            </a:schemeClr>
                          </a:solidFill>
                          <a:latin typeface="Arial" pitchFamily="34" charset="0"/>
                          <a:ea typeface="Andale Sans UI"/>
                          <a:cs typeface="Arial" pitchFamily="34" charset="0"/>
                        </a:rPr>
                        <a:t> </a:t>
                      </a:r>
                      <a:r>
                        <a:rPr lang="fr-FR" sz="800" b="0" kern="50" dirty="0" smtClean="0">
                          <a:solidFill>
                            <a:schemeClr val="accent1">
                              <a:lumMod val="75000"/>
                            </a:schemeClr>
                          </a:solidFill>
                          <a:latin typeface="Arial" pitchFamily="34" charset="0"/>
                          <a:ea typeface="Andale Sans UI"/>
                          <a:cs typeface="Arial" pitchFamily="34" charset="0"/>
                        </a:rPr>
                        <a:t>mois</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91487">
                <a:tc>
                  <a:txBody>
                    <a:bodyPr/>
                    <a:lstStyle/>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OGA </a:t>
                      </a:r>
                      <a:r>
                        <a:rPr lang="fr-FR" sz="800" b="1" kern="50" dirty="0">
                          <a:solidFill>
                            <a:schemeClr val="accent1">
                              <a:lumMod val="75000"/>
                            </a:schemeClr>
                          </a:solidFill>
                          <a:latin typeface="Arial" pitchFamily="34" charset="0"/>
                          <a:ea typeface="Andale Sans UI"/>
                          <a:cs typeface="Arial" pitchFamily="34" charset="0"/>
                        </a:rPr>
                        <a:t>(gélose glucosée à l’</a:t>
                      </a:r>
                      <a:r>
                        <a:rPr lang="fr-FR" sz="800" b="1" kern="50" dirty="0" err="1">
                          <a:solidFill>
                            <a:schemeClr val="accent1">
                              <a:lumMod val="75000"/>
                            </a:schemeClr>
                          </a:solidFill>
                          <a:latin typeface="Arial" pitchFamily="34" charset="0"/>
                          <a:ea typeface="Andale Sans UI"/>
                          <a:cs typeface="Arial" pitchFamily="34" charset="0"/>
                        </a:rPr>
                        <a:t>oxytetracycline</a:t>
                      </a:r>
                      <a:r>
                        <a:rPr lang="fr-FR" sz="800" b="1" kern="50" dirty="0">
                          <a:solidFill>
                            <a:schemeClr val="accent1">
                              <a:lumMod val="75000"/>
                            </a:schemeClr>
                          </a:solidFill>
                          <a:latin typeface="Arial" pitchFamily="34" charset="0"/>
                          <a:ea typeface="Andale Sans UI"/>
                          <a:cs typeface="Arial" pitchFamily="34" charset="0"/>
                        </a:rPr>
                        <a:t>) (base)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utilisé pour la recherche et le dénombrement des</a:t>
                      </a:r>
                      <a:r>
                        <a:rPr lang="fr-FR" sz="800" b="1" dirty="0">
                          <a:solidFill>
                            <a:schemeClr val="accent1">
                              <a:lumMod val="75000"/>
                            </a:schemeClr>
                          </a:solidFill>
                          <a:latin typeface="Arial" pitchFamily="34" charset="0"/>
                          <a:cs typeface="Arial" pitchFamily="34" charset="0"/>
                        </a:rPr>
                        <a:t> levures</a:t>
                      </a:r>
                      <a:r>
                        <a:rPr lang="fr-FR" sz="800" dirty="0">
                          <a:solidFill>
                            <a:schemeClr val="accent1">
                              <a:lumMod val="75000"/>
                            </a:schemeClr>
                          </a:solidFill>
                          <a:latin typeface="Arial" pitchFamily="34" charset="0"/>
                          <a:cs typeface="Arial" pitchFamily="34" charset="0"/>
                        </a:rPr>
                        <a:t> et des</a:t>
                      </a:r>
                      <a:r>
                        <a:rPr lang="fr-FR" sz="800" b="1" dirty="0">
                          <a:solidFill>
                            <a:schemeClr val="accent1">
                              <a:lumMod val="75000"/>
                            </a:schemeClr>
                          </a:solidFill>
                          <a:latin typeface="Arial" pitchFamily="34" charset="0"/>
                          <a:cs typeface="Arial" pitchFamily="34" charset="0"/>
                        </a:rPr>
                        <a:t> moisissures</a:t>
                      </a:r>
                      <a:r>
                        <a:rPr lang="fr-FR" sz="800" dirty="0">
                          <a:solidFill>
                            <a:schemeClr val="accent1">
                              <a:lumMod val="75000"/>
                            </a:schemeClr>
                          </a:solidFill>
                          <a:latin typeface="Arial" pitchFamily="34" charset="0"/>
                          <a:cs typeface="Arial" pitchFamily="34" charset="0"/>
                        </a:rPr>
                        <a:t> dans les produits alimentaires.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07104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3914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PEPTONNE  </a:t>
                      </a:r>
                      <a:r>
                        <a:rPr lang="fr-FR" sz="800" b="1" kern="50" dirty="0">
                          <a:solidFill>
                            <a:schemeClr val="accent1">
                              <a:lumMod val="75000"/>
                            </a:schemeClr>
                          </a:solidFill>
                          <a:latin typeface="Arial" pitchFamily="34" charset="0"/>
                          <a:ea typeface="Andale Sans UI"/>
                          <a:cs typeface="Arial" pitchFamily="34" charset="0"/>
                        </a:rPr>
                        <a:t>TAMPONNE AU CHLORURE DE SODIUM pH7(PBPS)  + TWEEN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Diluant pour les produits pharmaceutiques de nature  lipidique insoluble dans l’eau.</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de 10ml</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5 18716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5 18704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914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PEPTONNE </a:t>
                      </a:r>
                      <a:r>
                        <a:rPr lang="fr-FR" sz="800" b="1" kern="50" dirty="0">
                          <a:solidFill>
                            <a:schemeClr val="accent1">
                              <a:lumMod val="75000"/>
                            </a:schemeClr>
                          </a:solidFill>
                          <a:latin typeface="Arial" pitchFamily="34" charset="0"/>
                          <a:ea typeface="Andale Sans UI"/>
                          <a:cs typeface="Arial" pitchFamily="34" charset="0"/>
                        </a:rPr>
                        <a:t>TAMPONNE AU CHLORURE DE SODIUM pH7(bouillon) (PBPS)</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utilisé pour la recherche et le dénombrement des</a:t>
                      </a:r>
                      <a:r>
                        <a:rPr lang="fr-FR" sz="800" b="1" dirty="0">
                          <a:solidFill>
                            <a:schemeClr val="accent1">
                              <a:lumMod val="75000"/>
                            </a:schemeClr>
                          </a:solidFill>
                          <a:latin typeface="Arial" pitchFamily="34" charset="0"/>
                          <a:cs typeface="Arial" pitchFamily="34" charset="0"/>
                        </a:rPr>
                        <a:t> levures</a:t>
                      </a:r>
                      <a:r>
                        <a:rPr lang="fr-FR" sz="800" dirty="0">
                          <a:solidFill>
                            <a:schemeClr val="accent1">
                              <a:lumMod val="75000"/>
                            </a:schemeClr>
                          </a:solidFill>
                          <a:latin typeface="Arial" pitchFamily="34" charset="0"/>
                          <a:cs typeface="Arial" pitchFamily="34" charset="0"/>
                        </a:rPr>
                        <a:t> et des</a:t>
                      </a:r>
                      <a:r>
                        <a:rPr lang="fr-FR" sz="800" b="1" dirty="0">
                          <a:solidFill>
                            <a:schemeClr val="accent1">
                              <a:lumMod val="75000"/>
                            </a:schemeClr>
                          </a:solidFill>
                          <a:latin typeface="Arial" pitchFamily="34" charset="0"/>
                          <a:cs typeface="Arial" pitchFamily="34" charset="0"/>
                        </a:rPr>
                        <a:t> moisissures</a:t>
                      </a:r>
                      <a:r>
                        <a:rPr lang="fr-FR" sz="800" dirty="0">
                          <a:solidFill>
                            <a:schemeClr val="accent1">
                              <a:lumMod val="75000"/>
                            </a:schemeClr>
                          </a:solidFill>
                          <a:latin typeface="Arial" pitchFamily="34" charset="0"/>
                          <a:cs typeface="Arial" pitchFamily="34" charset="0"/>
                        </a:rPr>
                        <a:t> dans les produits alimentaires.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de 10ml</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5 17016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5 17004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914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PEPTONNE </a:t>
                      </a:r>
                      <a:r>
                        <a:rPr lang="fr-FR" sz="800" b="1" kern="50" dirty="0">
                          <a:solidFill>
                            <a:schemeClr val="accent1">
                              <a:lumMod val="75000"/>
                            </a:schemeClr>
                          </a:solidFill>
                          <a:latin typeface="Arial" pitchFamily="34" charset="0"/>
                          <a:ea typeface="Andale Sans UI"/>
                          <a:cs typeface="Arial" pitchFamily="34" charset="0"/>
                        </a:rPr>
                        <a:t>TAMPONNE AU CHLORURE DE SODIUM pH7(PBPS) + HISTIDINE +  LECITHINE + TWEEN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Diluant pour les produits pharmaceutiques contenant des conservateurs bactéricides.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10ml</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5 18816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5 18804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914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PSEUDOMONAS </a:t>
                      </a:r>
                      <a:r>
                        <a:rPr lang="fr-FR" sz="800" b="1" kern="50" dirty="0">
                          <a:solidFill>
                            <a:schemeClr val="accent1">
                              <a:lumMod val="75000"/>
                            </a:schemeClr>
                          </a:solidFill>
                          <a:latin typeface="Arial" pitchFamily="34" charset="0"/>
                          <a:ea typeface="Andale Sans UI"/>
                          <a:cs typeface="Arial" pitchFamily="34" charset="0"/>
                        </a:rPr>
                        <a:t>AERUGINOSA (gélose au </a:t>
                      </a:r>
                      <a:r>
                        <a:rPr lang="fr-FR" sz="800" b="1" kern="50" dirty="0" err="1">
                          <a:solidFill>
                            <a:schemeClr val="accent1">
                              <a:lumMod val="75000"/>
                            </a:schemeClr>
                          </a:solidFill>
                          <a:latin typeface="Arial" pitchFamily="34" charset="0"/>
                          <a:ea typeface="Andale Sans UI"/>
                          <a:cs typeface="Arial" pitchFamily="34" charset="0"/>
                        </a:rPr>
                        <a:t>cétrimide</a:t>
                      </a:r>
                      <a:r>
                        <a:rPr lang="fr-FR" sz="800" b="1" kern="50" dirty="0">
                          <a:solidFill>
                            <a:schemeClr val="accent1">
                              <a:lumMod val="75000"/>
                            </a:schemeClr>
                          </a:solidFill>
                          <a:latin typeface="Arial" pitchFamily="34" charset="0"/>
                          <a:ea typeface="Andale Sans UI"/>
                          <a:cs typeface="Arial" pitchFamily="34" charset="0"/>
                        </a:rPr>
                        <a:t>  pour)</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recommandé pour l’isolement et l’identification de </a:t>
                      </a:r>
                      <a:r>
                        <a:rPr lang="fr-FR" sz="800" b="1" i="1" dirty="0" err="1">
                          <a:solidFill>
                            <a:schemeClr val="accent1">
                              <a:lumMod val="75000"/>
                            </a:schemeClr>
                          </a:solidFill>
                          <a:latin typeface="Arial" pitchFamily="34" charset="0"/>
                          <a:cs typeface="Arial" pitchFamily="34" charset="0"/>
                        </a:rPr>
                        <a:t>Pseudomonas</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aeruginosa</a:t>
                      </a:r>
                      <a:r>
                        <a:rPr lang="fr-FR" sz="800" dirty="0">
                          <a:solidFill>
                            <a:schemeClr val="accent1">
                              <a:lumMod val="75000"/>
                            </a:schemeClr>
                          </a:solidFill>
                          <a:latin typeface="Arial" pitchFamily="34" charset="0"/>
                          <a:cs typeface="Arial" pitchFamily="34" charset="0"/>
                        </a:rPr>
                        <a:t>  dans les contrôles de bactériologie industrielle.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03904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7263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R2A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Recommandé pour déterminer les </a:t>
                      </a:r>
                      <a:r>
                        <a:rPr lang="fr-FR" sz="800" b="1" dirty="0">
                          <a:solidFill>
                            <a:schemeClr val="accent1">
                              <a:lumMod val="75000"/>
                            </a:schemeClr>
                          </a:solidFill>
                          <a:latin typeface="Arial" pitchFamily="34" charset="0"/>
                          <a:cs typeface="Arial" pitchFamily="34" charset="0"/>
                        </a:rPr>
                        <a:t>bactéries hétérotrophes</a:t>
                      </a:r>
                      <a:r>
                        <a:rPr lang="fr-FR" sz="800" dirty="0">
                          <a:solidFill>
                            <a:schemeClr val="accent1">
                              <a:lumMod val="75000"/>
                            </a:schemeClr>
                          </a:solidFill>
                          <a:latin typeface="Arial" pitchFamily="34" charset="0"/>
                          <a:cs typeface="Arial" pitchFamily="34" charset="0"/>
                        </a:rPr>
                        <a:t> dans les eaux de boisson.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18504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6978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RAPPAPORT-VASSILIADIS </a:t>
                      </a:r>
                      <a:r>
                        <a:rPr lang="fr-FR" sz="800" b="1" kern="50" dirty="0">
                          <a:solidFill>
                            <a:schemeClr val="accent1">
                              <a:lumMod val="75000"/>
                            </a:schemeClr>
                          </a:solidFill>
                          <a:latin typeface="Arial" pitchFamily="34" charset="0"/>
                          <a:ea typeface="Andale Sans UI"/>
                          <a:cs typeface="Arial" pitchFamily="34" charset="0"/>
                        </a:rPr>
                        <a:t>(bouillon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Enrichissement sélectif des </a:t>
                      </a:r>
                      <a:r>
                        <a:rPr lang="fr-FR" sz="800" b="1" i="1" dirty="0" smtClean="0">
                          <a:solidFill>
                            <a:schemeClr val="accent1">
                              <a:lumMod val="75000"/>
                            </a:schemeClr>
                          </a:solidFill>
                          <a:latin typeface="Arial" pitchFamily="34" charset="0"/>
                          <a:cs typeface="Arial" pitchFamily="34" charset="0"/>
                        </a:rPr>
                        <a:t>Salmonella</a:t>
                      </a:r>
                      <a:r>
                        <a:rPr lang="fr-FR" sz="800" dirty="0" smtClean="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dans les denrées alimentaires, dans les échantillons d’environnement et dans les prélèvements cliniques.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08316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1250">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RAPPAPORT-VASSILIADIS </a:t>
                      </a:r>
                      <a:r>
                        <a:rPr lang="fr-FR" sz="800" b="1" kern="50" dirty="0">
                          <a:solidFill>
                            <a:schemeClr val="accent1">
                              <a:lumMod val="75000"/>
                            </a:schemeClr>
                          </a:solidFill>
                          <a:latin typeface="Arial" pitchFamily="34" charset="0"/>
                          <a:ea typeface="Andale Sans UI"/>
                          <a:cs typeface="Arial" pitchFamily="34" charset="0"/>
                        </a:rPr>
                        <a:t>SEMI-SOLIDE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Milieu sélectif utilisé pour la détection des </a:t>
                      </a:r>
                      <a:r>
                        <a:rPr lang="fr-FR" sz="800" b="1" i="1" dirty="0">
                          <a:solidFill>
                            <a:schemeClr val="accent1">
                              <a:lumMod val="75000"/>
                            </a:schemeClr>
                          </a:solidFill>
                          <a:latin typeface="Arial" pitchFamily="34" charset="0"/>
                          <a:cs typeface="Arial" pitchFamily="34" charset="0"/>
                        </a:rPr>
                        <a:t>Salmonella</a:t>
                      </a:r>
                      <a:r>
                        <a:rPr lang="fr-FR" sz="800" b="0" i="1" dirty="0">
                          <a:solidFill>
                            <a:schemeClr val="accent1">
                              <a:lumMod val="75000"/>
                            </a:schemeClr>
                          </a:solidFill>
                          <a:latin typeface="Arial" pitchFamily="34" charset="0"/>
                          <a:cs typeface="Arial" pitchFamily="34" charset="0"/>
                        </a:rPr>
                        <a:t>  </a:t>
                      </a:r>
                      <a:r>
                        <a:rPr lang="fr-FR" sz="800" b="0" dirty="0">
                          <a:solidFill>
                            <a:schemeClr val="accent1">
                              <a:lumMod val="75000"/>
                            </a:schemeClr>
                          </a:solidFill>
                          <a:latin typeface="Arial" pitchFamily="34" charset="0"/>
                          <a:cs typeface="Arial" pitchFamily="34" charset="0"/>
                        </a:rPr>
                        <a:t>mobiles.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Flacon </a:t>
                      </a:r>
                      <a:r>
                        <a:rPr lang="fr-FR" sz="800" b="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5 </a:t>
                      </a:r>
                      <a:r>
                        <a:rPr lang="fr-FR" sz="800" b="0" kern="50" dirty="0">
                          <a:solidFill>
                            <a:schemeClr val="accent1">
                              <a:lumMod val="75000"/>
                            </a:schemeClr>
                          </a:solidFill>
                          <a:latin typeface="Arial" pitchFamily="34" charset="0"/>
                          <a:ea typeface="Andale Sans UI"/>
                          <a:cs typeface="Arial" pitchFamily="34" charset="0"/>
                        </a:rPr>
                        <a:t>16304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53593">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REACTIF </a:t>
                      </a:r>
                      <a:r>
                        <a:rPr lang="fr-FR" sz="800" b="1" kern="50" dirty="0">
                          <a:solidFill>
                            <a:schemeClr val="accent1">
                              <a:lumMod val="75000"/>
                            </a:schemeClr>
                          </a:solidFill>
                          <a:latin typeface="Arial" pitchFamily="34" charset="0"/>
                          <a:ea typeface="Andale Sans UI"/>
                          <a:cs typeface="Arial" pitchFamily="34" charset="0"/>
                        </a:rPr>
                        <a:t>DE KOVACS</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Supplément </a:t>
                      </a:r>
                      <a:r>
                        <a:rPr lang="fr-FR" sz="800" dirty="0">
                          <a:solidFill>
                            <a:schemeClr val="accent1">
                              <a:lumMod val="75000"/>
                            </a:schemeClr>
                          </a:solidFill>
                          <a:latin typeface="Arial" pitchFamily="34" charset="0"/>
                          <a:cs typeface="Arial" pitchFamily="34" charset="0"/>
                        </a:rPr>
                        <a:t>de milieux de culture pour la mise en évidence de l'indole microbien.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15 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3 </a:t>
                      </a:r>
                      <a:r>
                        <a:rPr lang="fr-FR" sz="800" kern="50" dirty="0">
                          <a:solidFill>
                            <a:schemeClr val="accent1">
                              <a:lumMod val="75000"/>
                            </a:schemeClr>
                          </a:solidFill>
                          <a:latin typeface="Arial" pitchFamily="34" charset="0"/>
                          <a:ea typeface="Andale Sans UI"/>
                          <a:cs typeface="Arial" pitchFamily="34" charset="0"/>
                        </a:rPr>
                        <a:t>01505</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38676">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ROTHE </a:t>
                      </a:r>
                      <a:r>
                        <a:rPr lang="fr-FR" sz="800" b="1" kern="50" dirty="0">
                          <a:solidFill>
                            <a:schemeClr val="accent1">
                              <a:lumMod val="75000"/>
                            </a:schemeClr>
                          </a:solidFill>
                          <a:latin typeface="Arial" pitchFamily="34" charset="0"/>
                          <a:ea typeface="Andale Sans UI"/>
                          <a:cs typeface="Arial" pitchFamily="34" charset="0"/>
                        </a:rPr>
                        <a:t>(milieu double concentration)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Le </a:t>
                      </a:r>
                      <a:r>
                        <a:rPr lang="fr-FR" sz="800" dirty="0">
                          <a:solidFill>
                            <a:schemeClr val="accent1">
                              <a:lumMod val="75000"/>
                            </a:schemeClr>
                          </a:solidFill>
                          <a:latin typeface="Arial" pitchFamily="34" charset="0"/>
                          <a:cs typeface="Arial" pitchFamily="34" charset="0"/>
                        </a:rPr>
                        <a:t>bouillon de Rothe est utilisé pour effectuer le test présomptif de recherche et de dénombrement des entérocoques dans les eaux d’alimentation, les produits surgelés et les autres produits alimentaires par la méthode du nombre le plus probable. Cette recherche se pratique en deux étapes : test présomptif sur bouillon de Rothe,  test confirmatif sur bouillon de </a:t>
                      </a:r>
                      <a:r>
                        <a:rPr lang="fr-FR" sz="800" dirty="0" err="1">
                          <a:solidFill>
                            <a:schemeClr val="accent1">
                              <a:lumMod val="75000"/>
                            </a:schemeClr>
                          </a:solidFill>
                          <a:latin typeface="Arial" pitchFamily="34" charset="0"/>
                          <a:cs typeface="Arial" pitchFamily="34" charset="0"/>
                        </a:rPr>
                        <a:t>Litsky</a:t>
                      </a:r>
                      <a:r>
                        <a:rPr lang="fr-FR" sz="800" dirty="0">
                          <a:solidFill>
                            <a:schemeClr val="accent1">
                              <a:lumMod val="75000"/>
                            </a:schemeClr>
                          </a:solidFill>
                          <a:latin typeface="Arial" pitchFamily="34" charset="0"/>
                          <a:cs typeface="Arial" pitchFamily="34" charset="0"/>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14916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38676">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ROTHE </a:t>
                      </a:r>
                      <a:r>
                        <a:rPr lang="fr-FR" sz="800" b="1" kern="50" dirty="0">
                          <a:solidFill>
                            <a:schemeClr val="accent1">
                              <a:lumMod val="75000"/>
                            </a:schemeClr>
                          </a:solidFill>
                          <a:latin typeface="Arial" pitchFamily="34" charset="0"/>
                          <a:ea typeface="Andale Sans UI"/>
                          <a:cs typeface="Arial" pitchFamily="34" charset="0"/>
                        </a:rPr>
                        <a:t>(milieu simple concentration)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Le bouillon de Rothe est utilisé pour effectuer le test présomptif de recherche et de dénombrement des entérocoques dans les eaux d’alimentation, les produits surgelés et les autres produits alimentaires par la méthode du nombre le plus probable. Cette recherche se pratique en deux étapes : test présomptif sur bouillon de Rothe,  test confirmatif sur bouillon de </a:t>
                      </a:r>
                      <a:r>
                        <a:rPr lang="fr-FR" sz="800" dirty="0" err="1">
                          <a:solidFill>
                            <a:schemeClr val="accent1">
                              <a:lumMod val="75000"/>
                            </a:schemeClr>
                          </a:solidFill>
                          <a:latin typeface="Arial" pitchFamily="34" charset="0"/>
                          <a:cs typeface="Arial" pitchFamily="34" charset="0"/>
                        </a:rPr>
                        <a:t>Litsky</a:t>
                      </a:r>
                      <a:r>
                        <a:rPr lang="fr-FR" sz="800" dirty="0">
                          <a:solidFill>
                            <a:schemeClr val="accent1">
                              <a:lumMod val="75000"/>
                            </a:schemeClr>
                          </a:solidFill>
                          <a:latin typeface="Arial" pitchFamily="34" charset="0"/>
                          <a:cs typeface="Arial" pitchFamily="34" charset="0"/>
                        </a:rPr>
                        <a:t>. </a:t>
                      </a:r>
                      <a:endParaRPr lang="fr-FR" sz="800" dirty="0" smtClean="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05916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428596" y="1142984"/>
          <a:ext cx="8215369" cy="5072098"/>
        </p:xfrm>
        <a:graphic>
          <a:graphicData uri="http://schemas.openxmlformats.org/drawingml/2006/table">
            <a:tbl>
              <a:tblPr firstRow="1" bandRow="1">
                <a:solidFill>
                  <a:srgbClr val="E7EBF5"/>
                </a:solidFill>
                <a:tableStyleId>{5C22544A-7EE6-4342-B048-85BDC9FD1C3A}</a:tableStyleId>
              </a:tblPr>
              <a:tblGrid>
                <a:gridCol w="5665772"/>
                <a:gridCol w="1133154"/>
                <a:gridCol w="779044"/>
                <a:gridCol w="637399"/>
              </a:tblGrid>
              <a:tr h="401993">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SABOURAUD  </a:t>
                      </a:r>
                      <a:r>
                        <a:rPr lang="fr-FR" sz="800" b="1" kern="50" dirty="0">
                          <a:solidFill>
                            <a:schemeClr val="accent1">
                              <a:lumMod val="75000"/>
                            </a:schemeClr>
                          </a:solidFill>
                          <a:latin typeface="Arial" pitchFamily="34" charset="0"/>
                          <a:ea typeface="Andale Sans UI"/>
                          <a:cs typeface="Arial" pitchFamily="34" charset="0"/>
                        </a:rPr>
                        <a:t>(bouillon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a:t>
                      </a:r>
                      <a:r>
                        <a:rPr lang="fr-FR" sz="800" b="0" dirty="0" smtClean="0">
                          <a:solidFill>
                            <a:schemeClr val="accent1">
                              <a:lumMod val="75000"/>
                            </a:schemeClr>
                          </a:solidFill>
                          <a:latin typeface="Arial" pitchFamily="34" charset="0"/>
                          <a:cs typeface="Arial" pitchFamily="34" charset="0"/>
                        </a:rPr>
                        <a:t>Milieu </a:t>
                      </a:r>
                      <a:r>
                        <a:rPr lang="fr-FR" sz="800" b="0" dirty="0">
                          <a:solidFill>
                            <a:schemeClr val="accent1">
                              <a:lumMod val="75000"/>
                            </a:schemeClr>
                          </a:solidFill>
                          <a:latin typeface="Arial" pitchFamily="34" charset="0"/>
                          <a:cs typeface="Arial" pitchFamily="34" charset="0"/>
                        </a:rPr>
                        <a:t>liquide recommandé pour les testes de stérilité et pour la détermination de l'activité antifongique des produits </a:t>
                      </a:r>
                      <a:r>
                        <a:rPr lang="fr-FR" sz="800" b="0" dirty="0" err="1">
                          <a:solidFill>
                            <a:schemeClr val="accent1">
                              <a:lumMod val="75000"/>
                            </a:schemeClr>
                          </a:solidFill>
                          <a:latin typeface="Arial" pitchFamily="34" charset="0"/>
                          <a:cs typeface="Arial" pitchFamily="34" charset="0"/>
                        </a:rPr>
                        <a:t>phamaceutiques</a:t>
                      </a:r>
                      <a:r>
                        <a:rPr lang="fr-FR" sz="800" b="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10 </a:t>
                      </a:r>
                      <a:r>
                        <a:rPr lang="fr-FR" sz="800" b="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5 </a:t>
                      </a:r>
                      <a:r>
                        <a:rPr lang="fr-FR" sz="800" b="0" kern="50" dirty="0">
                          <a:solidFill>
                            <a:schemeClr val="accent1">
                              <a:lumMod val="75000"/>
                            </a:schemeClr>
                          </a:solidFill>
                          <a:latin typeface="Arial" pitchFamily="34" charset="0"/>
                          <a:ea typeface="Andale Sans UI"/>
                          <a:cs typeface="Arial" pitchFamily="34" charset="0"/>
                        </a:rPr>
                        <a:t>03516</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a:t>
                      </a:r>
                      <a:r>
                        <a:rPr lang="fr-FR" sz="800" b="0" kern="50" baseline="0" dirty="0" smtClean="0">
                          <a:solidFill>
                            <a:schemeClr val="accent1">
                              <a:lumMod val="75000"/>
                            </a:schemeClr>
                          </a:solidFill>
                          <a:latin typeface="Arial" pitchFamily="34" charset="0"/>
                          <a:ea typeface="Andale Sans UI"/>
                          <a:cs typeface="Arial" pitchFamily="34" charset="0"/>
                        </a:rPr>
                        <a:t> </a:t>
                      </a:r>
                      <a:r>
                        <a:rPr lang="fr-FR" sz="800" b="0" kern="50" dirty="0" smtClean="0">
                          <a:solidFill>
                            <a:schemeClr val="accent1">
                              <a:lumMod val="75000"/>
                            </a:schemeClr>
                          </a:solidFill>
                          <a:latin typeface="Arial" pitchFamily="34" charset="0"/>
                          <a:ea typeface="Andale Sans UI"/>
                          <a:cs typeface="Arial" pitchFamily="34" charset="0"/>
                        </a:rPr>
                        <a:t>mois</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61669">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SABOURAUD </a:t>
                      </a:r>
                      <a:r>
                        <a:rPr lang="fr-FR" sz="800" b="1" kern="50" dirty="0">
                          <a:solidFill>
                            <a:schemeClr val="accent1">
                              <a:lumMod val="75000"/>
                            </a:schemeClr>
                          </a:solidFill>
                          <a:latin typeface="Arial" pitchFamily="34" charset="0"/>
                          <a:ea typeface="Andale Sans UI"/>
                          <a:cs typeface="Arial" pitchFamily="34" charset="0"/>
                        </a:rPr>
                        <a:t>+ ACTIDIONE (gélose)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sélectif pour l’isolement des </a:t>
                      </a:r>
                      <a:r>
                        <a:rPr lang="fr-FR" sz="800" dirty="0" err="1">
                          <a:solidFill>
                            <a:schemeClr val="accent1">
                              <a:lumMod val="75000"/>
                            </a:schemeClr>
                          </a:solidFill>
                          <a:latin typeface="Arial" pitchFamily="34" charset="0"/>
                          <a:cs typeface="Arial" pitchFamily="34" charset="0"/>
                        </a:rPr>
                        <a:t>dermatophytes</a:t>
                      </a:r>
                      <a:r>
                        <a:rPr lang="fr-FR" sz="800" dirty="0">
                          <a:solidFill>
                            <a:schemeClr val="accent1">
                              <a:lumMod val="75000"/>
                            </a:schemeClr>
                          </a:solidFill>
                          <a:latin typeface="Arial" pitchFamily="34" charset="0"/>
                          <a:cs typeface="Arial" pitchFamily="34" charset="0"/>
                        </a:rPr>
                        <a:t> et des</a:t>
                      </a:r>
                      <a:r>
                        <a:rPr lang="fr-FR" sz="800" b="1" dirty="0">
                          <a:solidFill>
                            <a:schemeClr val="accent1">
                              <a:lumMod val="75000"/>
                            </a:schemeClr>
                          </a:solidFill>
                          <a:latin typeface="Arial" pitchFamily="34" charset="0"/>
                          <a:cs typeface="Arial" pitchFamily="34" charset="0"/>
                        </a:rPr>
                        <a:t> champignons pathogènes</a:t>
                      </a:r>
                      <a:r>
                        <a:rPr lang="fr-FR" sz="800" dirty="0">
                          <a:solidFill>
                            <a:schemeClr val="accent1">
                              <a:lumMod val="75000"/>
                            </a:schemeClr>
                          </a:solidFill>
                          <a:latin typeface="Arial" pitchFamily="34" charset="0"/>
                          <a:cs typeface="Arial" pitchFamily="34" charset="0"/>
                        </a:rPr>
                        <a:t> à partir des prélèvements particulièrement souillés.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5 03613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5 03604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471088">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SABOURAUD </a:t>
                      </a:r>
                      <a:r>
                        <a:rPr lang="fr-FR" sz="800" b="1" kern="50" dirty="0">
                          <a:solidFill>
                            <a:schemeClr val="accent1">
                              <a:lumMod val="75000"/>
                            </a:schemeClr>
                          </a:solidFill>
                          <a:latin typeface="Arial" pitchFamily="34" charset="0"/>
                          <a:ea typeface="Andale Sans UI"/>
                          <a:cs typeface="Arial" pitchFamily="34" charset="0"/>
                        </a:rPr>
                        <a:t>+ ACTIDIONE + CHLORAMPHENICOL (gélose)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sélectif pour l’isolement des</a:t>
                      </a:r>
                      <a:r>
                        <a:rPr lang="fr-FR" sz="800" b="1" dirty="0">
                          <a:solidFill>
                            <a:schemeClr val="accent1">
                              <a:lumMod val="75000"/>
                            </a:schemeClr>
                          </a:solidFill>
                          <a:latin typeface="Arial" pitchFamily="34" charset="0"/>
                          <a:cs typeface="Arial" pitchFamily="34" charset="0"/>
                        </a:rPr>
                        <a:t> champignons pathogènes</a:t>
                      </a:r>
                      <a:r>
                        <a:rPr lang="fr-FR" sz="800" dirty="0">
                          <a:solidFill>
                            <a:schemeClr val="accent1">
                              <a:lumMod val="75000"/>
                            </a:schemeClr>
                          </a:solidFill>
                          <a:latin typeface="Arial" pitchFamily="34" charset="0"/>
                          <a:cs typeface="Arial" pitchFamily="34" charset="0"/>
                        </a:rPr>
                        <a:t> (</a:t>
                      </a:r>
                      <a:r>
                        <a:rPr lang="fr-FR" sz="800" b="1" dirty="0" err="1">
                          <a:solidFill>
                            <a:schemeClr val="accent1">
                              <a:lumMod val="75000"/>
                            </a:schemeClr>
                          </a:solidFill>
                          <a:latin typeface="Arial" pitchFamily="34" charset="0"/>
                          <a:cs typeface="Arial" pitchFamily="34" charset="0"/>
                        </a:rPr>
                        <a:t>dermatophytes</a:t>
                      </a:r>
                      <a:r>
                        <a:rPr lang="fr-FR" sz="800" dirty="0">
                          <a:solidFill>
                            <a:schemeClr val="accent1">
                              <a:lumMod val="75000"/>
                            </a:schemeClr>
                          </a:solidFill>
                          <a:latin typeface="Arial" pitchFamily="34" charset="0"/>
                          <a:cs typeface="Arial" pitchFamily="34" charset="0"/>
                        </a:rPr>
                        <a:t> et </a:t>
                      </a:r>
                      <a:r>
                        <a:rPr lang="fr-FR" sz="800" b="1" dirty="0">
                          <a:solidFill>
                            <a:schemeClr val="accent1">
                              <a:lumMod val="75000"/>
                            </a:schemeClr>
                          </a:solidFill>
                          <a:latin typeface="Arial" pitchFamily="34" charset="0"/>
                          <a:cs typeface="Arial" pitchFamily="34" charset="0"/>
                        </a:rPr>
                        <a:t>levures</a:t>
                      </a:r>
                      <a:r>
                        <a:rPr lang="fr-FR" sz="800" dirty="0">
                          <a:solidFill>
                            <a:schemeClr val="accent1">
                              <a:lumMod val="75000"/>
                            </a:schemeClr>
                          </a:solidFill>
                          <a:latin typeface="Arial" pitchFamily="34" charset="0"/>
                          <a:cs typeface="Arial" pitchFamily="34" charset="0"/>
                        </a:rPr>
                        <a:t> du genre </a:t>
                      </a:r>
                      <a:r>
                        <a:rPr lang="fr-FR" sz="800" b="1" i="1" dirty="0">
                          <a:solidFill>
                            <a:schemeClr val="accent1">
                              <a:lumMod val="75000"/>
                            </a:schemeClr>
                          </a:solidFill>
                          <a:latin typeface="Arial" pitchFamily="34" charset="0"/>
                          <a:cs typeface="Arial" pitchFamily="34" charset="0"/>
                        </a:rPr>
                        <a:t>Candida</a:t>
                      </a:r>
                      <a:r>
                        <a:rPr lang="fr-FR" sz="800" dirty="0">
                          <a:solidFill>
                            <a:schemeClr val="accent1">
                              <a:lumMod val="75000"/>
                            </a:schemeClr>
                          </a:solidFill>
                          <a:latin typeface="Arial" pitchFamily="34" charset="0"/>
                          <a:cs typeface="Arial" pitchFamily="34" charset="0"/>
                        </a:rPr>
                        <a:t>)  à partir des prélèvements particulièrement souillés.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 </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5 03413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5 03404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71088">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SABOURAUD </a:t>
                      </a:r>
                      <a:r>
                        <a:rPr lang="fr-FR" sz="800" b="1" kern="50" dirty="0">
                          <a:solidFill>
                            <a:schemeClr val="accent1">
                              <a:lumMod val="75000"/>
                            </a:schemeClr>
                          </a:solidFill>
                          <a:latin typeface="Arial" pitchFamily="34" charset="0"/>
                          <a:ea typeface="Andale Sans UI"/>
                          <a:cs typeface="Arial" pitchFamily="34" charset="0"/>
                        </a:rPr>
                        <a:t>+ CHLORAMPHENICOL (gélose)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Recommandée </a:t>
                      </a:r>
                      <a:r>
                        <a:rPr lang="fr-FR" sz="800" dirty="0">
                          <a:solidFill>
                            <a:schemeClr val="accent1">
                              <a:lumMod val="75000"/>
                            </a:schemeClr>
                          </a:solidFill>
                          <a:latin typeface="Arial" pitchFamily="34" charset="0"/>
                          <a:cs typeface="Arial" pitchFamily="34" charset="0"/>
                        </a:rPr>
                        <a:t>pour l’isolement des </a:t>
                      </a:r>
                      <a:r>
                        <a:rPr lang="fr-FR" sz="800" b="1" dirty="0">
                          <a:solidFill>
                            <a:schemeClr val="accent1">
                              <a:lumMod val="75000"/>
                            </a:schemeClr>
                          </a:solidFill>
                          <a:latin typeface="Arial" pitchFamily="34" charset="0"/>
                          <a:cs typeface="Arial" pitchFamily="34" charset="0"/>
                        </a:rPr>
                        <a:t>levures</a:t>
                      </a:r>
                      <a:r>
                        <a:rPr lang="fr-FR" sz="800" dirty="0">
                          <a:solidFill>
                            <a:schemeClr val="accent1">
                              <a:lumMod val="75000"/>
                            </a:schemeClr>
                          </a:solidFill>
                          <a:latin typeface="Arial" pitchFamily="34" charset="0"/>
                          <a:cs typeface="Arial" pitchFamily="34" charset="0"/>
                        </a:rPr>
                        <a:t> et des</a:t>
                      </a:r>
                      <a:r>
                        <a:rPr lang="fr-FR" sz="800" b="1" dirty="0">
                          <a:solidFill>
                            <a:schemeClr val="accent1">
                              <a:lumMod val="75000"/>
                            </a:schemeClr>
                          </a:solidFill>
                          <a:latin typeface="Arial" pitchFamily="34" charset="0"/>
                          <a:cs typeface="Arial" pitchFamily="34" charset="0"/>
                        </a:rPr>
                        <a:t> moisissures</a:t>
                      </a:r>
                      <a:r>
                        <a:rPr lang="fr-FR" sz="800" dirty="0">
                          <a:solidFill>
                            <a:schemeClr val="accent1">
                              <a:lumMod val="75000"/>
                            </a:schemeClr>
                          </a:solidFill>
                          <a:latin typeface="Arial" pitchFamily="34" charset="0"/>
                          <a:cs typeface="Arial" pitchFamily="34" charset="0"/>
                        </a:rPr>
                        <a:t>, et en particulier des </a:t>
                      </a:r>
                      <a:r>
                        <a:rPr lang="fr-FR" sz="800" b="1" dirty="0" err="1">
                          <a:solidFill>
                            <a:schemeClr val="accent1">
                              <a:lumMod val="75000"/>
                            </a:schemeClr>
                          </a:solidFill>
                          <a:latin typeface="Arial" pitchFamily="34" charset="0"/>
                          <a:cs typeface="Arial" pitchFamily="34" charset="0"/>
                        </a:rPr>
                        <a:t>dermatophytes</a:t>
                      </a:r>
                      <a:r>
                        <a:rPr lang="fr-FR" sz="800" dirty="0">
                          <a:solidFill>
                            <a:schemeClr val="accent1">
                              <a:lumMod val="75000"/>
                            </a:schemeClr>
                          </a:solidFill>
                          <a:latin typeface="Arial" pitchFamily="34" charset="0"/>
                          <a:cs typeface="Arial" pitchFamily="34" charset="0"/>
                        </a:rPr>
                        <a:t>, surtout lorsque les prélèvements sont fortement contaminés par des bactéries.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 </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5 03313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5 03304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49603">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SABOURAUD </a:t>
                      </a:r>
                      <a:r>
                        <a:rPr lang="fr-FR" sz="800" b="1" kern="50" dirty="0">
                          <a:solidFill>
                            <a:schemeClr val="accent1">
                              <a:lumMod val="75000"/>
                            </a:schemeClr>
                          </a:solidFill>
                          <a:latin typeface="Arial" pitchFamily="34" charset="0"/>
                          <a:ea typeface="Andale Sans UI"/>
                          <a:cs typeface="Arial" pitchFamily="34" charset="0"/>
                        </a:rPr>
                        <a:t>GLUCOSE (gélose)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Utilisée </a:t>
                      </a:r>
                      <a:r>
                        <a:rPr lang="fr-FR" sz="800" dirty="0">
                          <a:solidFill>
                            <a:schemeClr val="accent1">
                              <a:lumMod val="75000"/>
                            </a:schemeClr>
                          </a:solidFill>
                          <a:latin typeface="Arial" pitchFamily="34" charset="0"/>
                          <a:cs typeface="Arial" pitchFamily="34" charset="0"/>
                        </a:rPr>
                        <a:t>pour l’isolement et  la culture des </a:t>
                      </a:r>
                      <a:r>
                        <a:rPr lang="fr-FR" sz="800" b="1" dirty="0">
                          <a:solidFill>
                            <a:schemeClr val="accent1">
                              <a:lumMod val="75000"/>
                            </a:schemeClr>
                          </a:solidFill>
                          <a:latin typeface="Arial" pitchFamily="34" charset="0"/>
                          <a:cs typeface="Arial" pitchFamily="34" charset="0"/>
                        </a:rPr>
                        <a:t>champignons</a:t>
                      </a:r>
                      <a:r>
                        <a:rPr lang="fr-FR" sz="800" dirty="0">
                          <a:solidFill>
                            <a:schemeClr val="accent1">
                              <a:lumMod val="75000"/>
                            </a:schemeClr>
                          </a:solidFill>
                          <a:latin typeface="Arial" pitchFamily="34" charset="0"/>
                          <a:cs typeface="Arial" pitchFamily="34" charset="0"/>
                        </a:rPr>
                        <a:t> (</a:t>
                      </a:r>
                      <a:r>
                        <a:rPr lang="fr-FR" sz="800" b="1" dirty="0">
                          <a:solidFill>
                            <a:schemeClr val="accent1">
                              <a:lumMod val="75000"/>
                            </a:schemeClr>
                          </a:solidFill>
                          <a:latin typeface="Arial" pitchFamily="34" charset="0"/>
                          <a:cs typeface="Arial" pitchFamily="34" charset="0"/>
                        </a:rPr>
                        <a:t>levures, moisissures et </a:t>
                      </a:r>
                      <a:r>
                        <a:rPr lang="fr-FR" sz="800" b="1" dirty="0" err="1">
                          <a:solidFill>
                            <a:schemeClr val="accent1">
                              <a:lumMod val="75000"/>
                            </a:schemeClr>
                          </a:solidFill>
                          <a:latin typeface="Arial" pitchFamily="34" charset="0"/>
                          <a:cs typeface="Arial" pitchFamily="34" charset="0"/>
                        </a:rPr>
                        <a:t>dermatophytes</a:t>
                      </a:r>
                      <a:r>
                        <a:rPr lang="fr-FR" sz="800" dirty="0">
                          <a:solidFill>
                            <a:schemeClr val="accent1">
                              <a:lumMod val="75000"/>
                            </a:schemeClr>
                          </a:solidFill>
                          <a:latin typeface="Arial" pitchFamily="34" charset="0"/>
                          <a:cs typeface="Arial" pitchFamily="34" charset="0"/>
                        </a:rPr>
                        <a:t>)  dans les prélèvements peu chargés en bactéries. Recommandée  essentiellement pour les</a:t>
                      </a:r>
                      <a:r>
                        <a:rPr lang="fr-FR" sz="800" b="1" dirty="0">
                          <a:solidFill>
                            <a:schemeClr val="accent1">
                              <a:lumMod val="75000"/>
                            </a:schemeClr>
                          </a:solidFill>
                          <a:latin typeface="Arial" pitchFamily="34" charset="0"/>
                          <a:cs typeface="Arial" pitchFamily="34" charset="0"/>
                        </a:rPr>
                        <a:t> contrôles de stérilité</a:t>
                      </a:r>
                      <a:r>
                        <a:rPr lang="fr-FR" sz="800" dirty="0">
                          <a:solidFill>
                            <a:schemeClr val="accent1">
                              <a:lumMod val="75000"/>
                            </a:schemeClr>
                          </a:solidFill>
                          <a:latin typeface="Arial" pitchFamily="34" charset="0"/>
                          <a:cs typeface="Arial" pitchFamily="34" charset="0"/>
                        </a:rPr>
                        <a:t> des produits pharmaceutiques, cosmétiques ou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5 03213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5 03204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2811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SALMONELLA-SHIGELLA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kern="0" dirty="0" smtClean="0">
                          <a:solidFill>
                            <a:schemeClr val="accent1">
                              <a:lumMod val="75000"/>
                            </a:schemeClr>
                          </a:solidFill>
                          <a:latin typeface="Arial" pitchFamily="34" charset="0"/>
                          <a:ea typeface="Times New Roman"/>
                          <a:cs typeface="Arial" pitchFamily="34" charset="0"/>
                        </a:rPr>
                        <a:t> La </a:t>
                      </a:r>
                      <a:r>
                        <a:rPr lang="fr-FR" sz="800" kern="0" dirty="0">
                          <a:solidFill>
                            <a:schemeClr val="accent1">
                              <a:lumMod val="75000"/>
                            </a:schemeClr>
                          </a:solidFill>
                          <a:latin typeface="Arial" pitchFamily="34" charset="0"/>
                          <a:ea typeface="Times New Roman"/>
                          <a:cs typeface="Arial" pitchFamily="34" charset="0"/>
                        </a:rPr>
                        <a:t>gélose Salmonella-</a:t>
                      </a:r>
                      <a:r>
                        <a:rPr lang="fr-FR" sz="800" kern="0" dirty="0" err="1">
                          <a:solidFill>
                            <a:schemeClr val="accent1">
                              <a:lumMod val="75000"/>
                            </a:schemeClr>
                          </a:solidFill>
                          <a:latin typeface="Arial" pitchFamily="34" charset="0"/>
                          <a:ea typeface="Times New Roman"/>
                          <a:cs typeface="Arial" pitchFamily="34" charset="0"/>
                        </a:rPr>
                        <a:t>Shigella</a:t>
                      </a:r>
                      <a:r>
                        <a:rPr lang="fr-FR" sz="800" kern="0" dirty="0">
                          <a:solidFill>
                            <a:schemeClr val="accent1">
                              <a:lumMod val="75000"/>
                            </a:schemeClr>
                          </a:solidFill>
                          <a:latin typeface="Arial" pitchFamily="34" charset="0"/>
                          <a:ea typeface="Times New Roman"/>
                          <a:cs typeface="Arial" pitchFamily="34" charset="0"/>
                        </a:rPr>
                        <a:t> (SS) est utilisée pour l’isolement des salmonelles et des </a:t>
                      </a:r>
                      <a:r>
                        <a:rPr lang="fr-FR" sz="800" kern="0" dirty="0" err="1">
                          <a:solidFill>
                            <a:schemeClr val="accent1">
                              <a:lumMod val="75000"/>
                            </a:schemeClr>
                          </a:solidFill>
                          <a:latin typeface="Arial" pitchFamily="34" charset="0"/>
                          <a:ea typeface="Times New Roman"/>
                          <a:cs typeface="Arial" pitchFamily="34" charset="0"/>
                        </a:rPr>
                        <a:t>shigelles</a:t>
                      </a:r>
                      <a:r>
                        <a:rPr lang="fr-FR" sz="800" kern="0" dirty="0">
                          <a:solidFill>
                            <a:schemeClr val="accent1">
                              <a:lumMod val="75000"/>
                            </a:schemeClr>
                          </a:solidFill>
                          <a:latin typeface="Arial" pitchFamily="34" charset="0"/>
                          <a:ea typeface="Times New Roman"/>
                          <a:cs typeface="Arial" pitchFamily="34" charset="0"/>
                        </a:rPr>
                        <a:t> dans les produits alimentaires ainsi que dans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kern="0" dirty="0">
                          <a:solidFill>
                            <a:schemeClr val="accent1">
                              <a:lumMod val="75000"/>
                            </a:schemeClr>
                          </a:solidFill>
                          <a:latin typeface="Arial" pitchFamily="34" charset="0"/>
                          <a:ea typeface="Times New Roman"/>
                          <a:cs typeface="Arial" pitchFamily="34" charset="0"/>
                        </a:rPr>
                        <a:t>les autres prélèvements (d’origine animale, par exemple) susceptibles d’en contenir, après enrichissement préalable.</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boîtes pétri Ø 90mm</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5 04024</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5 04004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71088">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SELENITE </a:t>
                      </a:r>
                      <a:r>
                        <a:rPr lang="fr-FR" sz="800" b="1" kern="50" dirty="0">
                          <a:solidFill>
                            <a:schemeClr val="accent1">
                              <a:lumMod val="75000"/>
                            </a:schemeClr>
                          </a:solidFill>
                          <a:latin typeface="Arial" pitchFamily="34" charset="0"/>
                          <a:ea typeface="Andale Sans UI"/>
                          <a:cs typeface="Arial" pitchFamily="34" charset="0"/>
                        </a:rPr>
                        <a:t>DE LEIFSON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Enrichissement </a:t>
                      </a:r>
                      <a:r>
                        <a:rPr lang="fr-FR" sz="800" dirty="0">
                          <a:solidFill>
                            <a:schemeClr val="accent1">
                              <a:lumMod val="75000"/>
                            </a:schemeClr>
                          </a:solidFill>
                          <a:latin typeface="Arial" pitchFamily="34" charset="0"/>
                          <a:cs typeface="Arial" pitchFamily="34" charset="0"/>
                        </a:rPr>
                        <a:t>sélectif des </a:t>
                      </a:r>
                      <a:r>
                        <a:rPr lang="fr-FR" sz="800" b="1" dirty="0">
                          <a:solidFill>
                            <a:schemeClr val="accent1">
                              <a:lumMod val="75000"/>
                            </a:schemeClr>
                          </a:solidFill>
                          <a:latin typeface="Arial" pitchFamily="34" charset="0"/>
                          <a:cs typeface="Arial" pitchFamily="34" charset="0"/>
                        </a:rPr>
                        <a:t>salmonelles</a:t>
                      </a:r>
                      <a:r>
                        <a:rPr lang="fr-FR" sz="800" dirty="0">
                          <a:solidFill>
                            <a:schemeClr val="accent1">
                              <a:lumMod val="75000"/>
                            </a:schemeClr>
                          </a:solidFill>
                          <a:latin typeface="Arial" pitchFamily="34" charset="0"/>
                          <a:cs typeface="Arial" pitchFamily="34" charset="0"/>
                        </a:rPr>
                        <a:t> et éventuellement de </a:t>
                      </a:r>
                      <a:r>
                        <a:rPr lang="fr-FR" sz="800" b="1" i="1" dirty="0" err="1">
                          <a:solidFill>
                            <a:schemeClr val="accent1">
                              <a:lumMod val="75000"/>
                            </a:schemeClr>
                          </a:solidFill>
                          <a:latin typeface="Arial" pitchFamily="34" charset="0"/>
                          <a:cs typeface="Arial" pitchFamily="34" charset="0"/>
                        </a:rPr>
                        <a:t>Shigella</a:t>
                      </a:r>
                      <a:r>
                        <a:rPr lang="fr-FR" sz="800" b="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sonnei</a:t>
                      </a:r>
                      <a:r>
                        <a:rPr lang="fr-FR" sz="800" i="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dans les prélèvements pathologiques, l'eau et les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05716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47822">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SELENITE-CYSTINE  </a:t>
                      </a:r>
                      <a:r>
                        <a:rPr lang="fr-FR" sz="800" b="1" kern="50" dirty="0">
                          <a:solidFill>
                            <a:schemeClr val="accent1">
                              <a:lumMod val="75000"/>
                            </a:schemeClr>
                          </a:solidFill>
                          <a:latin typeface="Arial" pitchFamily="34" charset="0"/>
                          <a:ea typeface="Andale Sans UI"/>
                          <a:cs typeface="Arial" pitchFamily="34" charset="0"/>
                        </a:rPr>
                        <a:t>(bouillon)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Enrichissement </a:t>
                      </a:r>
                      <a:r>
                        <a:rPr lang="fr-FR" sz="800" dirty="0">
                          <a:solidFill>
                            <a:schemeClr val="accent1">
                              <a:lumMod val="75000"/>
                            </a:schemeClr>
                          </a:solidFill>
                          <a:latin typeface="Arial" pitchFamily="34" charset="0"/>
                          <a:cs typeface="Arial" pitchFamily="34" charset="0"/>
                        </a:rPr>
                        <a:t>sélectif des </a:t>
                      </a:r>
                      <a:r>
                        <a:rPr lang="fr-FR" sz="800" b="1" dirty="0">
                          <a:solidFill>
                            <a:schemeClr val="accent1">
                              <a:lumMod val="75000"/>
                            </a:schemeClr>
                          </a:solidFill>
                          <a:latin typeface="Arial" pitchFamily="34" charset="0"/>
                          <a:cs typeface="Arial" pitchFamily="34" charset="0"/>
                        </a:rPr>
                        <a:t>salmonelles</a:t>
                      </a:r>
                      <a:r>
                        <a:rPr lang="fr-FR" sz="800" dirty="0">
                          <a:solidFill>
                            <a:schemeClr val="accent1">
                              <a:lumMod val="75000"/>
                            </a:schemeClr>
                          </a:solidFill>
                          <a:latin typeface="Arial" pitchFamily="34" charset="0"/>
                          <a:cs typeface="Arial" pitchFamily="34" charset="0"/>
                        </a:rPr>
                        <a:t> dans les produits pharmaceutiques, les produits laitiers et les autres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03016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61823">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SIMMONS  </a:t>
                      </a:r>
                      <a:r>
                        <a:rPr lang="fr-FR" sz="800" b="1" kern="50" dirty="0">
                          <a:solidFill>
                            <a:schemeClr val="accent1">
                              <a:lumMod val="75000"/>
                            </a:schemeClr>
                          </a:solidFill>
                          <a:latin typeface="Arial" pitchFamily="34" charset="0"/>
                          <a:ea typeface="Andale Sans UI"/>
                          <a:cs typeface="Arial" pitchFamily="34" charset="0"/>
                        </a:rPr>
                        <a:t>(milieu au citrate de sodium).</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Il permet la recherche de l’utilisation du citrate de sodium comme seule source de carbone et d’énergie par les bactéries.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10 </a:t>
                      </a:r>
                      <a:r>
                        <a:rPr lang="fr-FR" sz="800" b="0" kern="50" dirty="0">
                          <a:solidFill>
                            <a:schemeClr val="accent1">
                              <a:lumMod val="75000"/>
                            </a:schemeClr>
                          </a:solidFill>
                          <a:latin typeface="Arial" pitchFamily="34" charset="0"/>
                          <a:ea typeface="Andale Sans UI"/>
                          <a:cs typeface="Arial" pitchFamily="34" charset="0"/>
                        </a:rPr>
                        <a:t>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5 </a:t>
                      </a:r>
                      <a:r>
                        <a:rPr lang="fr-FR" sz="800" b="0" kern="50" dirty="0">
                          <a:solidFill>
                            <a:schemeClr val="accent1">
                              <a:lumMod val="75000"/>
                            </a:schemeClr>
                          </a:solidFill>
                          <a:latin typeface="Arial" pitchFamily="34" charset="0"/>
                          <a:ea typeface="Andale Sans UI"/>
                          <a:cs typeface="Arial" pitchFamily="34" charset="0"/>
                        </a:rPr>
                        <a:t>08013</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0780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SLANETZ </a:t>
                      </a:r>
                      <a:r>
                        <a:rPr lang="fr-FR" sz="800" b="1" kern="50" dirty="0">
                          <a:solidFill>
                            <a:schemeClr val="accent1">
                              <a:lumMod val="75000"/>
                            </a:schemeClr>
                          </a:solidFill>
                          <a:latin typeface="Arial" pitchFamily="34" charset="0"/>
                          <a:ea typeface="Andale Sans UI"/>
                          <a:cs typeface="Arial" pitchFamily="34" charset="0"/>
                        </a:rPr>
                        <a:t>ET BARTLET (gélose) (base)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utilisé pour le dénombrement des entérocoques intestinaux dans les eaux d'alimentation, les boissons, les eaux usées et divers produits biologiques aussi bien par la technique de filtration sur membrane que par la méthode classique de numération en boîtes de Pétri.</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07004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7158" y="1214423"/>
          <a:ext cx="8429683" cy="5072097"/>
        </p:xfrm>
        <a:graphic>
          <a:graphicData uri="http://schemas.openxmlformats.org/drawingml/2006/table">
            <a:tbl>
              <a:tblPr firstRow="1" bandRow="1">
                <a:solidFill>
                  <a:srgbClr val="E7EBF5"/>
                </a:solidFill>
                <a:tableStyleId>{5C22544A-7EE6-4342-B048-85BDC9FD1C3A}</a:tableStyleId>
              </a:tblPr>
              <a:tblGrid>
                <a:gridCol w="5808688"/>
                <a:gridCol w="1062565"/>
                <a:gridCol w="779214"/>
                <a:gridCol w="779216"/>
              </a:tblGrid>
              <a:tr h="38954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SOLUTION </a:t>
                      </a:r>
                      <a:r>
                        <a:rPr lang="fr-FR" sz="800" b="1" kern="50" dirty="0">
                          <a:solidFill>
                            <a:schemeClr val="accent1">
                              <a:lumMod val="75000"/>
                            </a:schemeClr>
                          </a:solidFill>
                          <a:latin typeface="Arial" pitchFamily="34" charset="0"/>
                          <a:ea typeface="Andale Sans UI"/>
                          <a:cs typeface="Arial" pitchFamily="34" charset="0"/>
                        </a:rPr>
                        <a:t>IODO-IODUREE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b="0" kern="50" dirty="0">
                          <a:solidFill>
                            <a:schemeClr val="accent1">
                              <a:lumMod val="75000"/>
                            </a:schemeClr>
                          </a:solidFill>
                          <a:latin typeface="Arial" pitchFamily="34" charset="0"/>
                          <a:ea typeface="Andale Sans UI"/>
                          <a:cs typeface="Arial" pitchFamily="34" charset="0"/>
                        </a:rPr>
                        <a:t>Supplément pour  le bouillon au </a:t>
                      </a:r>
                      <a:r>
                        <a:rPr lang="fr-FR" sz="800" b="0" kern="50" dirty="0" err="1">
                          <a:solidFill>
                            <a:schemeClr val="accent1">
                              <a:lumMod val="75000"/>
                            </a:schemeClr>
                          </a:solidFill>
                          <a:latin typeface="Arial" pitchFamily="34" charset="0"/>
                          <a:ea typeface="Andale Sans UI"/>
                          <a:cs typeface="Arial" pitchFamily="34" charset="0"/>
                        </a:rPr>
                        <a:t>Tétrathionate</a:t>
                      </a:r>
                      <a:r>
                        <a:rPr lang="fr-FR" sz="800" kern="50" dirty="0">
                          <a:solidFill>
                            <a:schemeClr val="accent1">
                              <a:lumMod val="75000"/>
                            </a:schemeClr>
                          </a:solidFill>
                          <a:latin typeface="Arial" pitchFamily="34" charset="0"/>
                          <a:ea typeface="Andale Sans UI"/>
                          <a:cs typeface="Arial" pitchFamily="34" charset="0"/>
                        </a:rPr>
                        <a: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10 Tubes </a:t>
                      </a:r>
                      <a:r>
                        <a:rPr lang="fr-FR" sz="800" b="0" kern="50" dirty="0">
                          <a:solidFill>
                            <a:schemeClr val="accent1">
                              <a:lumMod val="75000"/>
                            </a:schemeClr>
                          </a:solidFill>
                          <a:latin typeface="Arial" pitchFamily="34" charset="0"/>
                          <a:ea typeface="Andale Sans UI"/>
                          <a:cs typeface="Arial" pitchFamily="34" charset="0"/>
                        </a:rPr>
                        <a:t>de 10 ml </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3 02913</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6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55428">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T.C.B.S</a:t>
                      </a:r>
                      <a:r>
                        <a:rPr lang="fr-FR" sz="800" b="1" kern="50" dirty="0">
                          <a:solidFill>
                            <a:schemeClr val="accent1">
                              <a:lumMod val="75000"/>
                            </a:schemeClr>
                          </a:solidFill>
                          <a:latin typeface="Arial" pitchFamily="34" charset="0"/>
                          <a:ea typeface="Andale Sans UI"/>
                          <a:cs typeface="Arial" pitchFamily="34" charset="0"/>
                        </a:rPr>
                        <a:t>.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d’isolement sélectif des</a:t>
                      </a:r>
                      <a:r>
                        <a:rPr lang="fr-FR" sz="800" b="1" dirty="0">
                          <a:solidFill>
                            <a:schemeClr val="accent1">
                              <a:lumMod val="75000"/>
                            </a:schemeClr>
                          </a:solidFill>
                          <a:latin typeface="Arial" pitchFamily="34" charset="0"/>
                          <a:cs typeface="Arial" pitchFamily="34" charset="0"/>
                        </a:rPr>
                        <a:t> vibrions pathogènes</a:t>
                      </a:r>
                      <a:r>
                        <a:rPr lang="fr-FR" sz="800" dirty="0">
                          <a:solidFill>
                            <a:schemeClr val="accent1">
                              <a:lumMod val="75000"/>
                            </a:schemeClr>
                          </a:solidFill>
                          <a:latin typeface="Arial" pitchFamily="34" charset="0"/>
                          <a:cs typeface="Arial" pitchFamily="34" charset="0"/>
                        </a:rPr>
                        <a:t> dans les poissons, les produits de la mer et les </a:t>
                      </a:r>
                      <a:r>
                        <a:rPr lang="fr-FR" sz="800" dirty="0" smtClean="0">
                          <a:solidFill>
                            <a:schemeClr val="accent1">
                              <a:lumMod val="75000"/>
                            </a:schemeClr>
                          </a:solidFill>
                          <a:latin typeface="Arial" pitchFamily="34" charset="0"/>
                          <a:cs typeface="Arial" pitchFamily="34" charset="0"/>
                        </a:rPr>
                        <a:t>prélèvements</a:t>
                      </a: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biologiques.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04604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535149">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T.S.C </a:t>
                      </a:r>
                      <a:r>
                        <a:rPr lang="fr-FR" sz="800" b="1" kern="50" dirty="0">
                          <a:solidFill>
                            <a:schemeClr val="accent1">
                              <a:lumMod val="75000"/>
                            </a:schemeClr>
                          </a:solidFill>
                          <a:latin typeface="Arial" pitchFamily="34" charset="0"/>
                          <a:ea typeface="Andale Sans UI"/>
                          <a:cs typeface="Arial" pitchFamily="34" charset="0"/>
                        </a:rPr>
                        <a:t>(</a:t>
                      </a:r>
                      <a:r>
                        <a:rPr lang="fr-FR" sz="800" b="1" kern="50" dirty="0" err="1">
                          <a:solidFill>
                            <a:schemeClr val="accent1">
                              <a:lumMod val="75000"/>
                            </a:schemeClr>
                          </a:solidFill>
                          <a:latin typeface="Arial" pitchFamily="34" charset="0"/>
                          <a:ea typeface="Andale Sans UI"/>
                          <a:cs typeface="Arial" pitchFamily="34" charset="0"/>
                        </a:rPr>
                        <a:t>tryptone</a:t>
                      </a:r>
                      <a:r>
                        <a:rPr lang="fr-FR" sz="800" b="1" kern="50" dirty="0">
                          <a:solidFill>
                            <a:schemeClr val="accent1">
                              <a:lumMod val="75000"/>
                            </a:schemeClr>
                          </a:solidFill>
                          <a:latin typeface="Arial" pitchFamily="34" charset="0"/>
                          <a:ea typeface="Andale Sans UI"/>
                          <a:cs typeface="Arial" pitchFamily="34" charset="0"/>
                        </a:rPr>
                        <a:t>-sulfite-</a:t>
                      </a:r>
                      <a:r>
                        <a:rPr lang="fr-FR" sz="800" b="1" kern="50" dirty="0" err="1">
                          <a:solidFill>
                            <a:schemeClr val="accent1">
                              <a:lumMod val="75000"/>
                            </a:schemeClr>
                          </a:solidFill>
                          <a:latin typeface="Arial" pitchFamily="34" charset="0"/>
                          <a:ea typeface="Andale Sans UI"/>
                          <a:cs typeface="Arial" pitchFamily="34" charset="0"/>
                        </a:rPr>
                        <a:t>cyclosérine</a:t>
                      </a:r>
                      <a:r>
                        <a:rPr lang="fr-FR" sz="800" b="1" kern="50" dirty="0">
                          <a:solidFill>
                            <a:schemeClr val="accent1">
                              <a:lumMod val="75000"/>
                            </a:schemeClr>
                          </a:solidFill>
                          <a:latin typeface="Arial" pitchFamily="34" charset="0"/>
                          <a:ea typeface="Andale Sans UI"/>
                          <a:cs typeface="Arial" pitchFamily="34" charset="0"/>
                        </a:rPr>
                        <a:t>) (gélose de base)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Isolement sélectif et dénombrement  de </a:t>
                      </a:r>
                      <a:r>
                        <a:rPr lang="fr-FR" sz="800" b="1" i="1" dirty="0" err="1">
                          <a:solidFill>
                            <a:schemeClr val="accent1">
                              <a:lumMod val="75000"/>
                            </a:schemeClr>
                          </a:solidFill>
                          <a:latin typeface="Arial" pitchFamily="34" charset="0"/>
                          <a:cs typeface="Arial" pitchFamily="34" charset="0"/>
                        </a:rPr>
                        <a:t>Clostridium</a:t>
                      </a:r>
                      <a:r>
                        <a:rPr lang="fr-FR" sz="800" b="1" i="1" dirty="0">
                          <a:solidFill>
                            <a:schemeClr val="accent1">
                              <a:lumMod val="75000"/>
                            </a:schemeClr>
                          </a:solidFill>
                          <a:latin typeface="Arial" pitchFamily="34" charset="0"/>
                          <a:cs typeface="Arial" pitchFamily="34" charset="0"/>
                        </a:rPr>
                        <a:t> perfringens</a:t>
                      </a:r>
                      <a:r>
                        <a:rPr lang="fr-FR" sz="800" dirty="0">
                          <a:solidFill>
                            <a:schemeClr val="accent1">
                              <a:lumMod val="75000"/>
                            </a:schemeClr>
                          </a:solidFill>
                          <a:latin typeface="Arial" pitchFamily="34" charset="0"/>
                          <a:cs typeface="Arial" pitchFamily="34" charset="0"/>
                        </a:rPr>
                        <a:t> dans les eaux, les produits alimentaires et les autres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prélèvements </a:t>
                      </a:r>
                      <a:r>
                        <a:rPr lang="fr-FR" sz="800" dirty="0">
                          <a:solidFill>
                            <a:schemeClr val="accent1">
                              <a:lumMod val="75000"/>
                            </a:schemeClr>
                          </a:solidFill>
                          <a:latin typeface="Arial" pitchFamily="34" charset="0"/>
                          <a:cs typeface="Arial" pitchFamily="34" charset="0"/>
                        </a:rPr>
                        <a:t>biologiques.  Recommandé pour le dénombrement des anaérobies </a:t>
                      </a:r>
                      <a:r>
                        <a:rPr lang="fr-FR" sz="800" dirty="0" err="1">
                          <a:solidFill>
                            <a:schemeClr val="accent1">
                              <a:lumMod val="75000"/>
                            </a:schemeClr>
                          </a:solidFill>
                          <a:latin typeface="Arial" pitchFamily="34" charset="0"/>
                          <a:cs typeface="Arial" pitchFamily="34" charset="0"/>
                        </a:rPr>
                        <a:t>sulfito</a:t>
                      </a:r>
                      <a:r>
                        <a:rPr lang="fr-FR" sz="800" dirty="0">
                          <a:solidFill>
                            <a:schemeClr val="accent1">
                              <a:lumMod val="75000"/>
                            </a:schemeClr>
                          </a:solidFill>
                          <a:latin typeface="Arial" pitchFamily="34" charset="0"/>
                          <a:cs typeface="Arial" pitchFamily="34" charset="0"/>
                        </a:rPr>
                        <a:t>- réducteurs dans les denrées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d’origines animales</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08804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55428">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T.S.I</a:t>
                      </a:r>
                      <a:r>
                        <a:rPr lang="fr-FR" sz="800" b="1" kern="50" dirty="0">
                          <a:solidFill>
                            <a:schemeClr val="accent1">
                              <a:lumMod val="75000"/>
                            </a:schemeClr>
                          </a:solidFill>
                          <a:latin typeface="Arial" pitchFamily="34" charset="0"/>
                          <a:ea typeface="Andale Sans UI"/>
                          <a:cs typeface="Arial" pitchFamily="34" charset="0"/>
                        </a:rPr>
                        <a:t>. (triple </a:t>
                      </a:r>
                      <a:r>
                        <a:rPr lang="fr-FR" sz="800" b="1" kern="50" dirty="0" err="1">
                          <a:solidFill>
                            <a:schemeClr val="accent1">
                              <a:lumMod val="75000"/>
                            </a:schemeClr>
                          </a:solidFill>
                          <a:latin typeface="Arial" pitchFamily="34" charset="0"/>
                          <a:ea typeface="Andale Sans UI"/>
                          <a:cs typeface="Arial" pitchFamily="34" charset="0"/>
                        </a:rPr>
                        <a:t>sugar</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err="1">
                          <a:solidFill>
                            <a:schemeClr val="accent1">
                              <a:lumMod val="75000"/>
                            </a:schemeClr>
                          </a:solidFill>
                          <a:latin typeface="Arial" pitchFamily="34" charset="0"/>
                          <a:ea typeface="Andale Sans UI"/>
                          <a:cs typeface="Arial" pitchFamily="34" charset="0"/>
                        </a:rPr>
                        <a:t>iron</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Identification des entérobactéries par la mise en  évidence rapide de la fermentation  du lactose, du glucose (avec ou sans production de gaz), du saccharose  et de la production d’hydrogène sulfuré.</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08916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79522">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TELLURITE </a:t>
                      </a:r>
                      <a:r>
                        <a:rPr lang="fr-FR" sz="800" b="1" kern="50" dirty="0">
                          <a:solidFill>
                            <a:schemeClr val="accent1">
                              <a:lumMod val="75000"/>
                            </a:schemeClr>
                          </a:solidFill>
                          <a:latin typeface="Arial" pitchFamily="34" charset="0"/>
                          <a:ea typeface="Andale Sans UI"/>
                          <a:cs typeface="Arial" pitchFamily="34" charset="0"/>
                        </a:rPr>
                        <a:t>DE POTASSIUM A 1%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 Supplément  pour  le milieu de VOGEL JOHNSEN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Tubes </a:t>
                      </a:r>
                      <a:r>
                        <a:rPr lang="fr-FR" sz="800" kern="50" dirty="0">
                          <a:solidFill>
                            <a:schemeClr val="accent1">
                              <a:lumMod val="75000"/>
                            </a:schemeClr>
                          </a:solidFill>
                          <a:latin typeface="Arial" pitchFamily="34" charset="0"/>
                          <a:ea typeface="Andale Sans UI"/>
                          <a:cs typeface="Arial" pitchFamily="34" charset="0"/>
                        </a:rPr>
                        <a:t>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3 03812</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31332">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TETRATHIONATE  </a:t>
                      </a:r>
                      <a:r>
                        <a:rPr lang="fr-FR" sz="800" b="1" kern="50" dirty="0">
                          <a:solidFill>
                            <a:schemeClr val="accent1">
                              <a:lumMod val="75000"/>
                            </a:schemeClr>
                          </a:solidFill>
                          <a:latin typeface="Arial" pitchFamily="34" charset="0"/>
                          <a:ea typeface="Andale Sans UI"/>
                          <a:cs typeface="Arial" pitchFamily="34" charset="0"/>
                        </a:rPr>
                        <a:t>USP (bouillon au)</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Enrichissement sélectif des </a:t>
                      </a:r>
                      <a:r>
                        <a:rPr lang="fr-FR" sz="800" b="1" dirty="0">
                          <a:solidFill>
                            <a:schemeClr val="accent1">
                              <a:lumMod val="75000"/>
                            </a:schemeClr>
                          </a:solidFill>
                          <a:latin typeface="Arial" pitchFamily="34" charset="0"/>
                          <a:cs typeface="Arial" pitchFamily="34" charset="0"/>
                        </a:rPr>
                        <a:t>salmonelles </a:t>
                      </a:r>
                      <a:r>
                        <a:rPr lang="fr-FR" sz="800" dirty="0">
                          <a:solidFill>
                            <a:schemeClr val="accent1">
                              <a:lumMod val="75000"/>
                            </a:schemeClr>
                          </a:solidFill>
                          <a:latin typeface="Arial" pitchFamily="34" charset="0"/>
                          <a:cs typeface="Arial" pitchFamily="34" charset="0"/>
                        </a:rPr>
                        <a:t>dans les produits pathologiques, les produits pharmaceutiques, les produits laitiers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et </a:t>
                      </a:r>
                      <a:r>
                        <a:rPr lang="fr-FR" sz="800" dirty="0">
                          <a:solidFill>
                            <a:schemeClr val="accent1">
                              <a:lumMod val="75000"/>
                            </a:schemeClr>
                          </a:solidFill>
                          <a:latin typeface="Arial" pitchFamily="34" charset="0"/>
                          <a:cs typeface="Arial" pitchFamily="34" charset="0"/>
                        </a:rPr>
                        <a:t>les autres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de 10ml </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5 17216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5 17204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46896">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THIOGLYCOLATE </a:t>
                      </a:r>
                      <a:r>
                        <a:rPr lang="fr-FR" sz="800" b="1" kern="50" dirty="0">
                          <a:solidFill>
                            <a:schemeClr val="accent1">
                              <a:lumMod val="75000"/>
                            </a:schemeClr>
                          </a:solidFill>
                          <a:latin typeface="Arial" pitchFamily="34" charset="0"/>
                          <a:ea typeface="Andale Sans UI"/>
                          <a:cs typeface="Arial" pitchFamily="34" charset="0"/>
                        </a:rPr>
                        <a:t>(bouillon avec </a:t>
                      </a:r>
                      <a:r>
                        <a:rPr lang="fr-FR" sz="800" b="1" kern="50" dirty="0" err="1">
                          <a:solidFill>
                            <a:schemeClr val="accent1">
                              <a:lumMod val="75000"/>
                            </a:schemeClr>
                          </a:solidFill>
                          <a:latin typeface="Arial" pitchFamily="34" charset="0"/>
                          <a:ea typeface="Andale Sans UI"/>
                          <a:cs typeface="Arial" pitchFamily="34" charset="0"/>
                        </a:rPr>
                        <a:t>résazurine</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Couramment utilisé pour les</a:t>
                      </a:r>
                      <a:r>
                        <a:rPr lang="fr-FR" sz="800" b="1" dirty="0">
                          <a:solidFill>
                            <a:schemeClr val="accent1">
                              <a:lumMod val="75000"/>
                            </a:schemeClr>
                          </a:solidFill>
                          <a:latin typeface="Arial" pitchFamily="34" charset="0"/>
                          <a:cs typeface="Arial" pitchFamily="34" charset="0"/>
                        </a:rPr>
                        <a:t> contrôles de stérilité</a:t>
                      </a:r>
                      <a:r>
                        <a:rPr lang="fr-FR" sz="800" dirty="0">
                          <a:solidFill>
                            <a:schemeClr val="accent1">
                              <a:lumMod val="75000"/>
                            </a:schemeClr>
                          </a:solidFill>
                          <a:latin typeface="Arial" pitchFamily="34" charset="0"/>
                          <a:cs typeface="Arial" pitchFamily="34" charset="0"/>
                        </a:rPr>
                        <a:t> des produits pharmaceutique et biologiques et pour les cultures des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germes </a:t>
                      </a:r>
                      <a:r>
                        <a:rPr lang="fr-FR" sz="800" dirty="0">
                          <a:solidFill>
                            <a:schemeClr val="accent1">
                              <a:lumMod val="75000"/>
                            </a:schemeClr>
                          </a:solidFill>
                          <a:latin typeface="Arial" pitchFamily="34" charset="0"/>
                          <a:cs typeface="Arial" pitchFamily="34" charset="0"/>
                        </a:rPr>
                        <a:t>aérobies, anaérobies et </a:t>
                      </a:r>
                      <a:r>
                        <a:rPr lang="fr-FR" sz="800" dirty="0" err="1">
                          <a:solidFill>
                            <a:schemeClr val="accent1">
                              <a:lumMod val="75000"/>
                            </a:schemeClr>
                          </a:solidFill>
                          <a:latin typeface="Arial" pitchFamily="34" charset="0"/>
                          <a:cs typeface="Arial" pitchFamily="34" charset="0"/>
                        </a:rPr>
                        <a:t>microphiles</a:t>
                      </a:r>
                      <a:r>
                        <a:rPr lang="fr-FR" sz="800" dirty="0" smtClean="0">
                          <a:solidFill>
                            <a:schemeClr val="accent1">
                              <a:lumMod val="75000"/>
                            </a:schemeClr>
                          </a:solidFill>
                          <a:latin typeface="Arial" pitchFamily="34" charset="0"/>
                          <a:cs typeface="Arial" pitchFamily="34" charset="0"/>
                        </a:rPr>
                        <a:t>. Recommandé </a:t>
                      </a:r>
                      <a:r>
                        <a:rPr lang="fr-FR" sz="800" dirty="0">
                          <a:solidFill>
                            <a:schemeClr val="accent1">
                              <a:lumMod val="75000"/>
                            </a:schemeClr>
                          </a:solidFill>
                          <a:latin typeface="Arial" pitchFamily="34" charset="0"/>
                          <a:cs typeface="Arial" pitchFamily="34" charset="0"/>
                        </a:rPr>
                        <a:t>pour l’analyse bactériologique des antibiotiques et la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détermination de </a:t>
                      </a:r>
                      <a:r>
                        <a:rPr lang="fr-FR" sz="800" dirty="0">
                          <a:solidFill>
                            <a:schemeClr val="accent1">
                              <a:lumMod val="75000"/>
                            </a:schemeClr>
                          </a:solidFill>
                          <a:latin typeface="Arial" pitchFamily="34" charset="0"/>
                          <a:cs typeface="Arial" pitchFamily="34" charset="0"/>
                        </a:rPr>
                        <a:t>l’effet </a:t>
                      </a:r>
                      <a:r>
                        <a:rPr lang="fr-FR" sz="800" dirty="0" err="1">
                          <a:solidFill>
                            <a:schemeClr val="accent1">
                              <a:lumMod val="75000"/>
                            </a:schemeClr>
                          </a:solidFill>
                          <a:latin typeface="Arial" pitchFamily="34" charset="0"/>
                          <a:cs typeface="Arial" pitchFamily="34" charset="0"/>
                        </a:rPr>
                        <a:t>sporicide</a:t>
                      </a:r>
                      <a:r>
                        <a:rPr lang="fr-FR" sz="800" dirty="0">
                          <a:solidFill>
                            <a:schemeClr val="accent1">
                              <a:lumMod val="75000"/>
                            </a:schemeClr>
                          </a:solidFill>
                          <a:latin typeface="Arial" pitchFamily="34" charset="0"/>
                          <a:cs typeface="Arial" pitchFamily="34" charset="0"/>
                        </a:rPr>
                        <a:t> </a:t>
                      </a:r>
                      <a:r>
                        <a:rPr lang="fr-FR" sz="800" dirty="0" smtClean="0">
                          <a:solidFill>
                            <a:schemeClr val="accent1">
                              <a:lumMod val="75000"/>
                            </a:schemeClr>
                          </a:solidFill>
                          <a:latin typeface="Arial" pitchFamily="34" charset="0"/>
                          <a:cs typeface="Arial" pitchFamily="34" charset="0"/>
                        </a:rPr>
                        <a:t> des </a:t>
                      </a:r>
                      <a:r>
                        <a:rPr lang="fr-FR" sz="800" dirty="0">
                          <a:solidFill>
                            <a:schemeClr val="accent1">
                              <a:lumMod val="75000"/>
                            </a:schemeClr>
                          </a:solidFill>
                          <a:latin typeface="Arial" pitchFamily="34" charset="0"/>
                          <a:cs typeface="Arial" pitchFamily="34" charset="0"/>
                        </a:rPr>
                        <a:t>désinfectants.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01616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3380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TRYPTO-CASEINE-SOJA </a:t>
                      </a:r>
                      <a:r>
                        <a:rPr lang="fr-FR" sz="800" b="1" kern="50" dirty="0">
                          <a:solidFill>
                            <a:schemeClr val="accent1">
                              <a:lumMod val="75000"/>
                            </a:schemeClr>
                          </a:solidFill>
                          <a:latin typeface="Arial" pitchFamily="34" charset="0"/>
                          <a:ea typeface="Andale Sans UI"/>
                          <a:cs typeface="Arial" pitchFamily="34" charset="0"/>
                        </a:rPr>
                        <a:t>(bouillon)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hautement nutritif et d'usage général pour la culture des bactéries et des champignons.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04816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9809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TRYPTO-CASEINE-SOJA </a:t>
                      </a:r>
                      <a:r>
                        <a:rPr lang="fr-FR" sz="800" b="1" kern="50" dirty="0">
                          <a:solidFill>
                            <a:schemeClr val="accent1">
                              <a:lumMod val="75000"/>
                            </a:schemeClr>
                          </a:solidFill>
                          <a:latin typeface="Arial" pitchFamily="34" charset="0"/>
                          <a:ea typeface="Andale Sans UI"/>
                          <a:cs typeface="Arial" pitchFamily="34" charset="0"/>
                        </a:rPr>
                        <a:t>+ TWEEN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de pré-enrichissement pour la détection des micro organismes  en milieu pharmaceutique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17304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46896">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TRYPTO-CASEINE-SOJA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d'usage courant adapté à la culture des bactéries exigeantes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04704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7158" y="1142984"/>
          <a:ext cx="8501122" cy="5000661"/>
        </p:xfrm>
        <a:graphic>
          <a:graphicData uri="http://schemas.openxmlformats.org/drawingml/2006/table">
            <a:tbl>
              <a:tblPr firstRow="1" bandRow="1">
                <a:solidFill>
                  <a:srgbClr val="E7EBF5"/>
                </a:solidFill>
                <a:tableStyleId>{5C22544A-7EE6-4342-B048-85BDC9FD1C3A}</a:tableStyleId>
              </a:tblPr>
              <a:tblGrid>
                <a:gridCol w="5690833"/>
                <a:gridCol w="1238653"/>
                <a:gridCol w="785818"/>
                <a:gridCol w="785818"/>
              </a:tblGrid>
              <a:tr h="561753">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TRYPTONE-SEL</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Diluant utilisé pour la préparation des suspensions-mères de lait en poudre et concentrés, de produits laitiers et d’autres </a:t>
                      </a:r>
                      <a:endParaRPr lang="fr-FR" sz="800" b="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smtClean="0">
                          <a:solidFill>
                            <a:schemeClr val="accent1">
                              <a:lumMod val="75000"/>
                            </a:schemeClr>
                          </a:solidFill>
                          <a:latin typeface="Arial" pitchFamily="34" charset="0"/>
                          <a:cs typeface="Arial" pitchFamily="34" charset="0"/>
                        </a:rPr>
                        <a:t>produits </a:t>
                      </a:r>
                      <a:r>
                        <a:rPr lang="fr-FR" sz="800" b="0" dirty="0">
                          <a:solidFill>
                            <a:schemeClr val="accent1">
                              <a:lumMod val="75000"/>
                            </a:schemeClr>
                          </a:solidFill>
                          <a:latin typeface="Arial" pitchFamily="34" charset="0"/>
                          <a:cs typeface="Arial" pitchFamily="34" charset="0"/>
                        </a:rPr>
                        <a:t>alimentaires en vue de leur analyse microbiologique. Utilisé également pour effectuer les dilutions décimales.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a:solidFill>
                            <a:schemeClr val="accent1">
                              <a:lumMod val="75000"/>
                            </a:schemeClr>
                          </a:solidFill>
                          <a:latin typeface="Arial" pitchFamily="34" charset="0"/>
                          <a:ea typeface="Andale Sans UI"/>
                          <a:cs typeface="Arial" pitchFamily="34" charset="0"/>
                        </a:rPr>
                        <a:t>10 tubes de 9ml</a:t>
                      </a:r>
                    </a:p>
                    <a:p>
                      <a:pPr algn="ctr">
                        <a:spcAft>
                          <a:spcPts val="0"/>
                        </a:spcAft>
                      </a:pPr>
                      <a:r>
                        <a:rPr lang="fr-FR" sz="800" b="0" kern="5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a:solidFill>
                            <a:schemeClr val="accent1">
                              <a:lumMod val="75000"/>
                            </a:schemeClr>
                          </a:solidFill>
                          <a:latin typeface="Arial" pitchFamily="34" charset="0"/>
                          <a:ea typeface="Andale Sans UI"/>
                          <a:cs typeface="Arial" pitchFamily="34" charset="0"/>
                        </a:rPr>
                        <a:t>5 09216</a:t>
                      </a:r>
                    </a:p>
                    <a:p>
                      <a:pPr algn="ctr">
                        <a:spcAft>
                          <a:spcPts val="0"/>
                        </a:spcAft>
                      </a:pPr>
                      <a:r>
                        <a:rPr lang="fr-FR" sz="800" b="0" kern="50">
                          <a:solidFill>
                            <a:schemeClr val="accent1">
                              <a:lumMod val="75000"/>
                            </a:schemeClr>
                          </a:solidFill>
                          <a:latin typeface="Arial" pitchFamily="34" charset="0"/>
                          <a:ea typeface="Andale Sans UI"/>
                          <a:cs typeface="Arial" pitchFamily="34" charset="0"/>
                        </a:rPr>
                        <a:t>5 09204</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571149">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TTC  </a:t>
                      </a:r>
                      <a:r>
                        <a:rPr lang="fr-FR" sz="800" b="1" kern="50" dirty="0">
                          <a:solidFill>
                            <a:schemeClr val="accent1">
                              <a:lumMod val="75000"/>
                            </a:schemeClr>
                          </a:solidFill>
                          <a:latin typeface="Arial" pitchFamily="34" charset="0"/>
                          <a:ea typeface="Andale Sans UI"/>
                          <a:cs typeface="Arial" pitchFamily="34" charset="0"/>
                        </a:rPr>
                        <a:t>ET  AU TERGITOL 7 (gélose </a:t>
                      </a:r>
                      <a:r>
                        <a:rPr lang="fr-FR" sz="800" b="1" kern="50" dirty="0" err="1">
                          <a:solidFill>
                            <a:schemeClr val="accent1">
                              <a:lumMod val="75000"/>
                            </a:schemeClr>
                          </a:solidFill>
                          <a:latin typeface="Arial" pitchFamily="34" charset="0"/>
                          <a:ea typeface="Andale Sans UI"/>
                          <a:cs typeface="Arial" pitchFamily="34" charset="0"/>
                        </a:rPr>
                        <a:t>lactosée</a:t>
                      </a:r>
                      <a:r>
                        <a:rPr lang="fr-FR" sz="800" b="1" kern="50" dirty="0">
                          <a:solidFill>
                            <a:schemeClr val="accent1">
                              <a:lumMod val="75000"/>
                            </a:schemeClr>
                          </a:solidFill>
                          <a:latin typeface="Arial" pitchFamily="34" charset="0"/>
                          <a:ea typeface="Andale Sans UI"/>
                          <a:cs typeface="Arial" pitchFamily="34" charset="0"/>
                        </a:rPr>
                        <a:t> au)</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Ce milieu permet la recherche et le dénombrement des</a:t>
                      </a:r>
                      <a:r>
                        <a:rPr lang="fr-FR" sz="800" b="1" dirty="0">
                          <a:solidFill>
                            <a:schemeClr val="accent1">
                              <a:lumMod val="75000"/>
                            </a:schemeClr>
                          </a:solidFill>
                          <a:latin typeface="Arial" pitchFamily="34" charset="0"/>
                          <a:cs typeface="Arial" pitchFamily="34" charset="0"/>
                        </a:rPr>
                        <a:t> coliformes</a:t>
                      </a:r>
                      <a:r>
                        <a:rPr lang="fr-FR" sz="800" dirty="0">
                          <a:solidFill>
                            <a:schemeClr val="accent1">
                              <a:lumMod val="75000"/>
                            </a:schemeClr>
                          </a:solidFill>
                          <a:latin typeface="Arial" pitchFamily="34" charset="0"/>
                          <a:cs typeface="Arial" pitchFamily="34" charset="0"/>
                        </a:rPr>
                        <a:t>. Il est plus particulièrement utilisé pour la </a:t>
                      </a:r>
                      <a:r>
                        <a:rPr lang="fr-FR" sz="800" dirty="0" smtClean="0">
                          <a:solidFill>
                            <a:schemeClr val="accent1">
                              <a:lumMod val="75000"/>
                            </a:schemeClr>
                          </a:solidFill>
                          <a:latin typeface="Arial" pitchFamily="34" charset="0"/>
                          <a:cs typeface="Arial" pitchFamily="34" charset="0"/>
                        </a:rPr>
                        <a:t>colorimétrie </a:t>
                      </a: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des </a:t>
                      </a:r>
                      <a:r>
                        <a:rPr lang="fr-FR" sz="800" dirty="0">
                          <a:solidFill>
                            <a:schemeClr val="accent1">
                              <a:lumMod val="75000"/>
                            </a:schemeClr>
                          </a:solidFill>
                          <a:latin typeface="Arial" pitchFamily="34" charset="0"/>
                          <a:cs typeface="Arial" pitchFamily="34" charset="0"/>
                        </a:rPr>
                        <a:t>eaux, par la méthode des membranes filtrantes</a:t>
                      </a:r>
                      <a:r>
                        <a:rPr lang="fr-FR" sz="800" b="1" dirty="0">
                          <a:solidFill>
                            <a:schemeClr val="accent1">
                              <a:lumMod val="75000"/>
                            </a:schemeClr>
                          </a:solidFill>
                          <a:latin typeface="Arial" pitchFamily="34" charset="0"/>
                          <a:cs typeface="Arial" pitchFamily="34" charset="0"/>
                        </a:rPr>
                        <a:t>.</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07204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559596">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UREE-INDOLE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Utilisé pour la différenciation rapide des entérobactéries. </a:t>
                      </a:r>
                    </a:p>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Il permet de rechercher simultanément l’</a:t>
                      </a:r>
                      <a:r>
                        <a:rPr lang="fr-FR" sz="800" kern="50" dirty="0" err="1">
                          <a:solidFill>
                            <a:schemeClr val="accent1">
                              <a:lumMod val="75000"/>
                            </a:schemeClr>
                          </a:solidFill>
                          <a:latin typeface="Arial" pitchFamily="34" charset="0"/>
                          <a:ea typeface="Andale Sans UI"/>
                          <a:cs typeface="Arial" pitchFamily="34" charset="0"/>
                        </a:rPr>
                        <a:t>uréase</a:t>
                      </a:r>
                      <a:r>
                        <a:rPr lang="fr-FR" sz="800" kern="50" dirty="0">
                          <a:solidFill>
                            <a:schemeClr val="accent1">
                              <a:lumMod val="75000"/>
                            </a:schemeClr>
                          </a:solidFill>
                          <a:latin typeface="Arial" pitchFamily="34" charset="0"/>
                          <a:ea typeface="Andale Sans UI"/>
                          <a:cs typeface="Arial" pitchFamily="34" charset="0"/>
                        </a:rPr>
                        <a:t>, la tryptophane </a:t>
                      </a:r>
                      <a:r>
                        <a:rPr lang="fr-FR" sz="800" kern="50" dirty="0" err="1">
                          <a:solidFill>
                            <a:schemeClr val="accent1">
                              <a:lumMod val="75000"/>
                            </a:schemeClr>
                          </a:solidFill>
                          <a:latin typeface="Arial" pitchFamily="34" charset="0"/>
                          <a:ea typeface="Andale Sans UI"/>
                          <a:cs typeface="Arial" pitchFamily="34" charset="0"/>
                        </a:rPr>
                        <a:t>désamylase</a:t>
                      </a:r>
                      <a:r>
                        <a:rPr lang="fr-FR" sz="800" kern="50" dirty="0">
                          <a:solidFill>
                            <a:schemeClr val="accent1">
                              <a:lumMod val="75000"/>
                            </a:schemeClr>
                          </a:solidFill>
                          <a:latin typeface="Arial" pitchFamily="34" charset="0"/>
                          <a:ea typeface="Andale Sans UI"/>
                          <a:cs typeface="Arial" pitchFamily="34" charset="0"/>
                        </a:rPr>
                        <a:t> (T.D.A) et la production d’indole.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03816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07942">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VERT </a:t>
                      </a:r>
                      <a:r>
                        <a:rPr lang="fr-FR" sz="800" b="1" kern="50" dirty="0">
                          <a:solidFill>
                            <a:schemeClr val="accent1">
                              <a:lumMod val="75000"/>
                            </a:schemeClr>
                          </a:solidFill>
                          <a:latin typeface="Arial" pitchFamily="34" charset="0"/>
                          <a:ea typeface="Andale Sans UI"/>
                          <a:cs typeface="Arial" pitchFamily="34" charset="0"/>
                        </a:rPr>
                        <a:t>BRILLANT A 0,1%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Supplément  du Bouillon au </a:t>
                      </a:r>
                      <a:r>
                        <a:rPr lang="fr-FR" sz="800" kern="50" dirty="0" err="1">
                          <a:solidFill>
                            <a:schemeClr val="accent1">
                              <a:lumMod val="75000"/>
                            </a:schemeClr>
                          </a:solidFill>
                          <a:latin typeface="Arial" pitchFamily="34" charset="0"/>
                          <a:ea typeface="Andale Sans UI"/>
                          <a:cs typeface="Arial" pitchFamily="34" charset="0"/>
                        </a:rPr>
                        <a:t>Tétrathionate</a:t>
                      </a:r>
                      <a:r>
                        <a:rPr lang="fr-FR" sz="800" kern="50" dirty="0">
                          <a:solidFill>
                            <a:schemeClr val="accent1">
                              <a:lumMod val="75000"/>
                            </a:schemeClr>
                          </a:solidFill>
                          <a:latin typeface="Arial" pitchFamily="34" charset="0"/>
                          <a:ea typeface="Andale Sans UI"/>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Tube </a:t>
                      </a:r>
                      <a:r>
                        <a:rPr lang="fr-FR" sz="800" kern="50" dirty="0">
                          <a:solidFill>
                            <a:schemeClr val="accent1">
                              <a:lumMod val="75000"/>
                            </a:schemeClr>
                          </a:solidFill>
                          <a:latin typeface="Arial" pitchFamily="34" charset="0"/>
                          <a:ea typeface="Andale Sans UI"/>
                          <a:cs typeface="Arial" pitchFamily="34" charset="0"/>
                        </a:rPr>
                        <a:t>de 10 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3 04311</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8898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V.R.B.G</a:t>
                      </a:r>
                      <a:r>
                        <a:rPr lang="fr-FR" sz="800" b="1" kern="50" dirty="0">
                          <a:solidFill>
                            <a:schemeClr val="accent1">
                              <a:lumMod val="75000"/>
                            </a:schemeClr>
                          </a:solidFill>
                          <a:latin typeface="Arial" pitchFamily="34" charset="0"/>
                          <a:ea typeface="Andale Sans UI"/>
                          <a:cs typeface="Arial" pitchFamily="34" charset="0"/>
                        </a:rPr>
                        <a:t>. (gélose glucosée biliée + cristal violet et rouge neutre)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Utilisé pour la recherche et  le dénombrement des entérobactéries dans l’eau, les produits laitiers et les autres denrées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08404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54977">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V.R.B.L</a:t>
                      </a:r>
                      <a:r>
                        <a:rPr lang="fr-FR" sz="800" b="1" kern="50" dirty="0">
                          <a:solidFill>
                            <a:schemeClr val="accent1">
                              <a:lumMod val="75000"/>
                            </a:schemeClr>
                          </a:solidFill>
                          <a:latin typeface="Arial" pitchFamily="34" charset="0"/>
                          <a:ea typeface="Andale Sans UI"/>
                          <a:cs typeface="Arial" pitchFamily="34" charset="0"/>
                        </a:rPr>
                        <a:t>. (gélose </a:t>
                      </a:r>
                      <a:r>
                        <a:rPr lang="fr-FR" sz="800" b="1" kern="50" dirty="0" err="1">
                          <a:solidFill>
                            <a:schemeClr val="accent1">
                              <a:lumMod val="75000"/>
                            </a:schemeClr>
                          </a:solidFill>
                          <a:latin typeface="Arial" pitchFamily="34" charset="0"/>
                          <a:ea typeface="Andale Sans UI"/>
                          <a:cs typeface="Arial" pitchFamily="34" charset="0"/>
                        </a:rPr>
                        <a:t>lactosée</a:t>
                      </a:r>
                      <a:r>
                        <a:rPr lang="fr-FR" sz="800" b="1" kern="50" dirty="0">
                          <a:solidFill>
                            <a:schemeClr val="accent1">
                              <a:lumMod val="75000"/>
                            </a:schemeClr>
                          </a:solidFill>
                          <a:latin typeface="Arial" pitchFamily="34" charset="0"/>
                          <a:ea typeface="Andale Sans UI"/>
                          <a:cs typeface="Arial" pitchFamily="34" charset="0"/>
                        </a:rPr>
                        <a:t> biliée + cristal violet et  rouge neutre)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Utilisé pour la recherche et le dénombrement  des bactéries </a:t>
                      </a:r>
                      <a:r>
                        <a:rPr lang="fr-FR" sz="800" b="0" dirty="0">
                          <a:solidFill>
                            <a:schemeClr val="accent1">
                              <a:lumMod val="75000"/>
                            </a:schemeClr>
                          </a:solidFill>
                          <a:latin typeface="Arial" pitchFamily="34" charset="0"/>
                          <a:cs typeface="Arial" pitchFamily="34" charset="0"/>
                        </a:rPr>
                        <a:t>coliformes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08504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75550">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VIANDE-FOIE </a:t>
                      </a:r>
                      <a:r>
                        <a:rPr lang="fr-FR" sz="800" b="1" kern="50" dirty="0">
                          <a:solidFill>
                            <a:schemeClr val="accent1">
                              <a:lumMod val="75000"/>
                            </a:schemeClr>
                          </a:solidFill>
                          <a:latin typeface="Arial" pitchFamily="34" charset="0"/>
                          <a:ea typeface="Andale Sans UI"/>
                          <a:cs typeface="Arial" pitchFamily="34" charset="0"/>
                        </a:rPr>
                        <a:t>SULFITE-CITRATE (gélose pour </a:t>
                      </a:r>
                      <a:r>
                        <a:rPr lang="fr-FR" sz="800" b="1" kern="50" dirty="0" err="1">
                          <a:solidFill>
                            <a:schemeClr val="accent1">
                              <a:lumMod val="75000"/>
                            </a:schemeClr>
                          </a:solidFill>
                          <a:latin typeface="Arial" pitchFamily="34" charset="0"/>
                          <a:ea typeface="Andale Sans UI"/>
                          <a:cs typeface="Arial" pitchFamily="34" charset="0"/>
                        </a:rPr>
                        <a:t>sulfito</a:t>
                      </a:r>
                      <a:r>
                        <a:rPr lang="fr-FR" sz="800" b="1" kern="50" dirty="0">
                          <a:solidFill>
                            <a:schemeClr val="accent1">
                              <a:lumMod val="75000"/>
                            </a:schemeClr>
                          </a:solidFill>
                          <a:latin typeface="Arial" pitchFamily="34" charset="0"/>
                          <a:ea typeface="Andale Sans UI"/>
                          <a:cs typeface="Arial" pitchFamily="34" charset="0"/>
                        </a:rPr>
                        <a:t>-réducteurs)</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Utilisé pour la recherche et le dénombrement des </a:t>
                      </a:r>
                      <a:r>
                        <a:rPr lang="fr-FR" sz="800" b="1" i="1" dirty="0" err="1">
                          <a:solidFill>
                            <a:schemeClr val="accent1">
                              <a:lumMod val="75000"/>
                            </a:schemeClr>
                          </a:solidFill>
                          <a:latin typeface="Arial" pitchFamily="34" charset="0"/>
                          <a:cs typeface="Arial" pitchFamily="34" charset="0"/>
                        </a:rPr>
                        <a:t>Clostridium</a:t>
                      </a:r>
                      <a:r>
                        <a:rPr lang="fr-FR" sz="800" b="1" dirty="0">
                          <a:solidFill>
                            <a:schemeClr val="accent1">
                              <a:lumMod val="75000"/>
                            </a:schemeClr>
                          </a:solidFill>
                          <a:latin typeface="Arial" pitchFamily="34" charset="0"/>
                          <a:cs typeface="Arial" pitchFamily="34" charset="0"/>
                        </a:rPr>
                        <a:t> </a:t>
                      </a:r>
                      <a:r>
                        <a:rPr lang="fr-FR" sz="800" b="1" dirty="0" err="1">
                          <a:solidFill>
                            <a:schemeClr val="accent1">
                              <a:lumMod val="75000"/>
                            </a:schemeClr>
                          </a:solidFill>
                          <a:latin typeface="Arial" pitchFamily="34" charset="0"/>
                          <a:cs typeface="Arial" pitchFamily="34" charset="0"/>
                        </a:rPr>
                        <a:t>sulfito</a:t>
                      </a:r>
                      <a:r>
                        <a:rPr lang="fr-FR" sz="800" b="1" dirty="0">
                          <a:solidFill>
                            <a:schemeClr val="accent1">
                              <a:lumMod val="75000"/>
                            </a:schemeClr>
                          </a:solidFill>
                          <a:latin typeface="Arial" pitchFamily="34" charset="0"/>
                          <a:cs typeface="Arial" pitchFamily="34" charset="0"/>
                        </a:rPr>
                        <a:t>-réducteurs</a:t>
                      </a:r>
                      <a:r>
                        <a:rPr lang="fr-FR" sz="800" dirty="0">
                          <a:solidFill>
                            <a:schemeClr val="accent1">
                              <a:lumMod val="75000"/>
                            </a:schemeClr>
                          </a:solidFill>
                          <a:latin typeface="Arial" pitchFamily="34" charset="0"/>
                          <a:cs typeface="Arial" pitchFamily="34" charset="0"/>
                        </a:rPr>
                        <a:t> dans les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de 7.5ml</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5 05014 </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5 05004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66772">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VOGEL </a:t>
                      </a:r>
                      <a:r>
                        <a:rPr lang="fr-FR" sz="800" b="1" kern="50" dirty="0">
                          <a:solidFill>
                            <a:schemeClr val="accent1">
                              <a:lumMod val="75000"/>
                            </a:schemeClr>
                          </a:solidFill>
                          <a:latin typeface="Arial" pitchFamily="34" charset="0"/>
                          <a:ea typeface="Andale Sans UI"/>
                          <a:cs typeface="Arial" pitchFamily="34" charset="0"/>
                        </a:rPr>
                        <a:t>ET JOHNSEN (gélose de base sélective des staphylocoques)</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pour l’isolement de </a:t>
                      </a:r>
                      <a:r>
                        <a:rPr lang="fr-FR" sz="800" b="1" i="1" dirty="0" err="1">
                          <a:solidFill>
                            <a:schemeClr val="accent1">
                              <a:lumMod val="75000"/>
                            </a:schemeClr>
                          </a:solidFill>
                          <a:latin typeface="Arial" pitchFamily="34" charset="0"/>
                          <a:cs typeface="Arial" pitchFamily="34" charset="0"/>
                        </a:rPr>
                        <a:t>Staphylococcus</a:t>
                      </a:r>
                      <a:r>
                        <a:rPr lang="fr-FR" sz="800" b="1" i="1" dirty="0">
                          <a:solidFill>
                            <a:schemeClr val="accent1">
                              <a:lumMod val="75000"/>
                            </a:schemeClr>
                          </a:solidFill>
                          <a:latin typeface="Arial" pitchFamily="34" charset="0"/>
                          <a:cs typeface="Arial" pitchFamily="34" charset="0"/>
                        </a:rPr>
                        <a:t> aureus</a:t>
                      </a:r>
                      <a:r>
                        <a:rPr lang="fr-FR" sz="800" dirty="0">
                          <a:solidFill>
                            <a:schemeClr val="accent1">
                              <a:lumMod val="75000"/>
                            </a:schemeClr>
                          </a:solidFill>
                          <a:latin typeface="Arial" pitchFamily="34" charset="0"/>
                          <a:cs typeface="Arial" pitchFamily="34" charset="0"/>
                        </a:rPr>
                        <a:t> à partir d’échantillons cliniques ou de produits alimentaires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17804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71393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X.L.D</a:t>
                      </a:r>
                      <a:r>
                        <a:rPr lang="fr-FR" sz="800" b="1" kern="50" dirty="0">
                          <a:solidFill>
                            <a:schemeClr val="accent1">
                              <a:lumMod val="75000"/>
                            </a:schemeClr>
                          </a:solidFill>
                          <a:latin typeface="Arial" pitchFamily="34" charset="0"/>
                          <a:ea typeface="Andale Sans UI"/>
                          <a:cs typeface="Arial" pitchFamily="34" charset="0"/>
                        </a:rPr>
                        <a:t>. (gélose, xylose, lysine, </a:t>
                      </a:r>
                      <a:r>
                        <a:rPr lang="fr-FR" sz="800" b="1" kern="50" dirty="0" err="1">
                          <a:solidFill>
                            <a:schemeClr val="accent1">
                              <a:lumMod val="75000"/>
                            </a:schemeClr>
                          </a:solidFill>
                          <a:latin typeface="Arial" pitchFamily="34" charset="0"/>
                          <a:ea typeface="Andale Sans UI"/>
                          <a:cs typeface="Arial" pitchFamily="34" charset="0"/>
                        </a:rPr>
                        <a:t>désoxycholate</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Milieu sélectif </a:t>
                      </a:r>
                      <a:r>
                        <a:rPr lang="fr-FR" sz="800" dirty="0">
                          <a:solidFill>
                            <a:schemeClr val="accent1">
                              <a:lumMod val="75000"/>
                            </a:schemeClr>
                          </a:solidFill>
                          <a:latin typeface="Arial" pitchFamily="34" charset="0"/>
                          <a:cs typeface="Arial" pitchFamily="34" charset="0"/>
                        </a:rPr>
                        <a:t>pour l’isolement des </a:t>
                      </a:r>
                      <a:r>
                        <a:rPr lang="fr-FR" sz="800" b="1" i="1" dirty="0">
                          <a:solidFill>
                            <a:schemeClr val="accent1">
                              <a:lumMod val="75000"/>
                            </a:schemeClr>
                          </a:solidFill>
                          <a:latin typeface="Arial" pitchFamily="34" charset="0"/>
                          <a:cs typeface="Arial" pitchFamily="34" charset="0"/>
                        </a:rPr>
                        <a:t>Salmonella</a:t>
                      </a:r>
                      <a:r>
                        <a:rPr lang="fr-FR" sz="800" b="1" dirty="0">
                          <a:solidFill>
                            <a:schemeClr val="accent1">
                              <a:lumMod val="75000"/>
                            </a:schemeClr>
                          </a:solidFill>
                          <a:latin typeface="Arial" pitchFamily="34" charset="0"/>
                          <a:cs typeface="Arial" pitchFamily="34" charset="0"/>
                        </a:rPr>
                        <a:t> et</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Shigella</a:t>
                      </a:r>
                      <a:r>
                        <a:rPr lang="fr-FR" sz="800" dirty="0">
                          <a:solidFill>
                            <a:schemeClr val="accent1">
                              <a:lumMod val="75000"/>
                            </a:schemeClr>
                          </a:solidFill>
                          <a:latin typeface="Arial" pitchFamily="34" charset="0"/>
                          <a:cs typeface="Arial" pitchFamily="34" charset="0"/>
                        </a:rPr>
                        <a:t> à partir d’échantillons cliniques et de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a:t>
                      </a:r>
                      <a:r>
                        <a:rPr lang="fr-FR" sz="800" kern="50" dirty="0" smtClean="0">
                          <a:solidFill>
                            <a:schemeClr val="accent1">
                              <a:lumMod val="75000"/>
                            </a:schemeClr>
                          </a:solidFill>
                          <a:latin typeface="Arial" pitchFamily="34" charset="0"/>
                          <a:ea typeface="Andale Sans UI"/>
                          <a:cs typeface="Arial" pitchFamily="34" charset="0"/>
                        </a:rPr>
                        <a:t>100ml</a:t>
                      </a:r>
                    </a:p>
                    <a:p>
                      <a:pPr marL="0" marR="0" indent="0" algn="ctr" defTabSz="914400" rtl="0" eaLnBrk="1" fontAlgn="auto" latinLnBrk="0" hangingPunct="1">
                        <a:lnSpc>
                          <a:spcPct val="100000"/>
                        </a:lnSpc>
                        <a:spcBef>
                          <a:spcPts val="0"/>
                        </a:spcBef>
                        <a:spcAft>
                          <a:spcPts val="0"/>
                        </a:spcAft>
                        <a:buClrTx/>
                        <a:buSzTx/>
                        <a:buFontTx/>
                        <a:buNone/>
                        <a:tabLst/>
                        <a:defRPr/>
                      </a:pPr>
                      <a:r>
                        <a:rPr lang="fr-FR" sz="800" kern="50" dirty="0" smtClean="0">
                          <a:solidFill>
                            <a:schemeClr val="accent1">
                              <a:lumMod val="75000"/>
                            </a:schemeClr>
                          </a:solidFill>
                          <a:latin typeface="Arial" pitchFamily="34" charset="0"/>
                          <a:ea typeface="Andale Sans UI"/>
                          <a:cs typeface="Arial" pitchFamily="34" charset="0"/>
                        </a:rPr>
                        <a:t>10 boîtes pétri Ø 90mm</a:t>
                      </a:r>
                    </a:p>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5 13904</a:t>
                      </a: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5 13924</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3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71472" y="1357298"/>
            <a:ext cx="8072494" cy="3857652"/>
          </a:xfrm>
          <a:prstGeom prst="rect">
            <a:avLst/>
          </a:prstGeom>
          <a:solidFill>
            <a:srgbClr val="4F81BD"/>
          </a:solidFill>
          <a:ln w="38100">
            <a:solidFill>
              <a:srgbClr val="F2F2F2"/>
            </a:solidFill>
            <a:miter lim="800000"/>
            <a:headEnd/>
            <a:tailEnd/>
          </a:ln>
          <a:effectLst>
            <a:glow rad="63500">
              <a:schemeClr val="accent1">
                <a:satMod val="175000"/>
                <a:alpha val="40000"/>
              </a:schemeClr>
            </a:glow>
            <a:outerShdw dist="28398" dir="3806097" algn="ctr" rotWithShape="0">
              <a:srgbClr val="243F60">
                <a:alpha val="50000"/>
              </a:srgbClr>
            </a:outerShdw>
          </a:effectLst>
          <a:scene3d>
            <a:camera prst="orthographicFront"/>
            <a:lightRig rig="threePt" dir="t"/>
          </a:scene3d>
          <a:sp3d>
            <a:bevelT prst="slope"/>
          </a:sp3d>
        </p:spPr>
        <p:txBody>
          <a:bodyPr vert="horz" wrap="square" lIns="228600" tIns="228600" rIns="228600" bIns="228600" numCol="1" anchor="t" anchorCtr="0" compatLnSpc="1">
            <a:prstTxWarp prst="textNoShape">
              <a:avLst/>
            </a:prstTxWarp>
          </a:bodyPr>
          <a:lstStyle/>
          <a:p>
            <a:pPr marL="457200" marR="0" lvl="1" indent="0" algn="ctr"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Horaires d'ouverture : du Lundi au Vendredi     8h30 / 16h00</a:t>
            </a:r>
          </a:p>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fr-FR" sz="1000" b="1" i="1" u="none" strike="noStrike" cap="none" normalizeH="0" baseline="0" dirty="0" smtClean="0">
              <a:ln>
                <a:noFill/>
              </a:ln>
              <a:solidFill>
                <a:srgbClr val="FFFFFF"/>
              </a:solidFill>
              <a:effectLst/>
              <a:latin typeface="Arial Black"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Contacts: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Production: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Dr. Abdelaziz KAROUMI </a:t>
            </a:r>
            <a:r>
              <a:rPr kumimoji="0" lang="fr-FR" sz="1000" b="1" i="1" u="none" strike="noStrike" cap="none" normalizeH="0" baseline="0" dirty="0" smtClean="0">
                <a:ln>
                  <a:noFill/>
                </a:ln>
                <a:solidFill>
                  <a:srgbClr val="FFFFFF"/>
                </a:solidFill>
                <a:effectLst/>
                <a:latin typeface="Arial" pitchFamily="34" charset="0"/>
                <a:ea typeface="Arial" pitchFamily="34" charset="0"/>
                <a:cs typeface="Arial" pitchFamily="34" charset="0"/>
              </a:rPr>
              <a:t>              "</a:t>
            </a:r>
            <a:r>
              <a:rPr kumimoji="0" lang="fr-FR" sz="1000" b="1" i="0" u="none" strike="noStrike" cap="none" normalizeH="0" baseline="0" dirty="0" smtClean="0">
                <a:ln>
                  <a:noFill/>
                </a:ln>
                <a:solidFill>
                  <a:schemeClr val="tx1"/>
                </a:solidFill>
                <a:effectLst/>
                <a:latin typeface="Arial" pitchFamily="34" charset="0"/>
                <a:ea typeface="Arial" pitchFamily="34" charset="0"/>
                <a:cs typeface="Arial" pitchFamily="34" charset="0"/>
                <a:hlinkClick r:id="rId2"/>
              </a:rPr>
              <a:t>abdelaziz.karoumi@pasteur.ma</a:t>
            </a:r>
            <a:r>
              <a:rPr kumimoji="0" lang="fr-FR" sz="1000" b="1" i="1" u="none" strike="noStrike" cap="none" normalizeH="0" baseline="0" dirty="0" smtClean="0">
                <a:ln>
                  <a:noFill/>
                </a:ln>
                <a:solidFill>
                  <a:srgbClr val="FFFFFF"/>
                </a:solidFill>
                <a:effectLst/>
                <a:latin typeface="Arial" pitchFamily="34" charset="0"/>
                <a:ea typeface="Arial" pitchFamily="34" charset="0"/>
                <a:cs typeface="Arial" pitchFamily="34" charset="0"/>
              </a:rPr>
              <a:t>"                 </a:t>
            </a: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Tél: 06 61 62 83 51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1" u="none" strike="noStrike" cap="none" normalizeH="0" baseline="0" dirty="0" smtClean="0">
                <a:ln>
                  <a:noFill/>
                </a:ln>
                <a:solidFill>
                  <a:srgbClr val="FFFFFF"/>
                </a:solidFill>
                <a:effectLst/>
                <a:latin typeface="Arial" pitchFamily="34" charset="0"/>
                <a:ea typeface="Arial" pitchFamily="34" charset="0"/>
                <a:cs typeface="Arial" pitchFamily="34" charset="0"/>
              </a:rPr>
              <a:t>*</a:t>
            </a: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Service Commercial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Mr. Driss ELBAKKOURI                   </a:t>
            </a:r>
            <a:r>
              <a:rPr kumimoji="0" lang="fr-FR" sz="1000" b="1" i="1" u="none" strike="noStrike" cap="none" normalizeH="0" baseline="0" dirty="0" smtClean="0">
                <a:ln>
                  <a:noFill/>
                </a:ln>
                <a:solidFill>
                  <a:srgbClr val="FFFFFF"/>
                </a:solidFill>
                <a:effectLst/>
                <a:latin typeface="Arial" pitchFamily="34" charset="0"/>
                <a:ea typeface="Arial" pitchFamily="34" charset="0"/>
                <a:cs typeface="Arial" pitchFamily="34" charset="0"/>
              </a:rPr>
              <a:t>"</a:t>
            </a:r>
            <a:r>
              <a:rPr kumimoji="0" lang="fr-FR" sz="1000" b="1" i="0" u="none" strike="noStrike" cap="none" normalizeH="0" baseline="0" dirty="0" smtClean="0">
                <a:ln>
                  <a:noFill/>
                </a:ln>
                <a:solidFill>
                  <a:schemeClr val="tx1"/>
                </a:solidFill>
                <a:effectLst/>
                <a:latin typeface="Arial" pitchFamily="34" charset="0"/>
                <a:ea typeface="Arial" pitchFamily="34" charset="0"/>
                <a:cs typeface="Arial" pitchFamily="34" charset="0"/>
                <a:hlinkClick r:id="rId3"/>
              </a:rPr>
              <a:t>driss.elbakkouri@pasteur.ma</a:t>
            </a:r>
            <a:r>
              <a:rPr kumimoji="0" lang="fr-FR" sz="1000" b="1" i="1" u="none" strike="noStrike" cap="none" normalizeH="0" baseline="0" dirty="0" smtClean="0">
                <a:ln>
                  <a:noFill/>
                </a:ln>
                <a:solidFill>
                  <a:srgbClr val="FFFFFF"/>
                </a:solidFill>
                <a:effectLst/>
                <a:latin typeface="Arial" pitchFamily="34" charset="0"/>
                <a:ea typeface="Arial" pitchFamily="34" charset="0"/>
                <a:cs typeface="Arial" pitchFamily="34" charset="0"/>
              </a:rPr>
              <a:t> "</a:t>
            </a: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Tél: 06 62 05 86 99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Marketing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Mme Nabila HALIM                         "</a:t>
            </a:r>
            <a:r>
              <a:rPr kumimoji="0" lang="fr-FR" sz="1000" b="1" i="0" u="none" strike="noStrike" cap="none" normalizeH="0" baseline="0" dirty="0" smtClean="0">
                <a:ln>
                  <a:noFill/>
                </a:ln>
                <a:solidFill>
                  <a:schemeClr val="tx1"/>
                </a:solidFill>
                <a:effectLst/>
                <a:latin typeface="Arial" pitchFamily="34" charset="0"/>
                <a:ea typeface="Arial" pitchFamily="34" charset="0"/>
                <a:cs typeface="Arial" pitchFamily="34" charset="0"/>
                <a:hlinkClick r:id="rId4"/>
              </a:rPr>
              <a:t>nabila.halim@pasteur.ma</a:t>
            </a: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Tél: 06 61 34 55 41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        </a:t>
            </a:r>
            <a:r>
              <a:rPr kumimoji="0" lang="en-US"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Mr. Mohamed  AÏTOUTOUHEN      ‘’ </a:t>
            </a:r>
            <a:r>
              <a:rPr kumimoji="0" lang="en-US" sz="1000" b="1" i="0" u="none" strike="noStrike" cap="none" normalizeH="0" baseline="0" dirty="0" smtClean="0">
                <a:ln>
                  <a:noFill/>
                </a:ln>
                <a:effectLst/>
                <a:latin typeface="Arial" pitchFamily="34" charset="0"/>
                <a:ea typeface="Arial" pitchFamily="34" charset="0"/>
                <a:cs typeface="Arial" pitchFamily="34" charset="0"/>
                <a:hlinkClick r:id="rId5"/>
              </a:rPr>
              <a:t>mohamed.aïtoutouhen@pasteur.m</a:t>
            </a:r>
            <a:r>
              <a:rPr kumimoji="0" lang="en-US" sz="1000" b="1" i="0" u="none" strike="noStrike" cap="none" normalizeH="0" baseline="0" dirty="0" smtClean="0">
                <a:ln>
                  <a:noFill/>
                </a:ln>
                <a:solidFill>
                  <a:schemeClr val="bg1"/>
                </a:solidFill>
                <a:effectLst/>
                <a:latin typeface="Arial" pitchFamily="34" charset="0"/>
                <a:ea typeface="Arial" pitchFamily="34" charset="0"/>
                <a:cs typeface="Arial" pitchFamily="34" charset="0"/>
                <a:hlinkClick r:id="rId5"/>
              </a:rPr>
              <a:t>a</a:t>
            </a:r>
            <a:r>
              <a:rPr kumimoji="0" lang="en-US" sz="10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r>
              <a:rPr kumimoji="0" lang="en-US" sz="1000" b="1" i="0" u="none" strike="noStrike" cap="none" normalizeH="0" baseline="0" dirty="0" err="1" smtClean="0">
                <a:ln>
                  <a:noFill/>
                </a:ln>
                <a:solidFill>
                  <a:srgbClr val="FFFFFF"/>
                </a:solidFill>
                <a:effectLst/>
                <a:latin typeface="Arial" pitchFamily="34" charset="0"/>
                <a:ea typeface="Arial" pitchFamily="34" charset="0"/>
                <a:cs typeface="Arial" pitchFamily="34" charset="0"/>
              </a:rPr>
              <a:t>Tél</a:t>
            </a:r>
            <a:r>
              <a:rPr kumimoji="0" lang="en-US"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a:t>
            </a:r>
            <a:r>
              <a:rPr kumimoji="0" lang="en-US" sz="1000" b="1" i="0" u="none" strike="noStrike" cap="none" normalizeH="0" dirty="0" smtClean="0">
                <a:ln>
                  <a:noFill/>
                </a:ln>
                <a:solidFill>
                  <a:srgbClr val="FFFFFF"/>
                </a:solidFill>
                <a:effectLst/>
                <a:latin typeface="Arial" pitchFamily="34" charset="0"/>
                <a:ea typeface="Arial" pitchFamily="34" charset="0"/>
                <a:cs typeface="Arial" pitchFamily="34" charset="0"/>
              </a:rPr>
              <a:t> </a:t>
            </a:r>
            <a:r>
              <a:rPr kumimoji="0" lang="en-US" sz="1000" b="1" i="0" u="none" strike="noStrike" cap="none" normalizeH="0" baseline="0" dirty="0" smtClean="0">
                <a:ln>
                  <a:noFill/>
                </a:ln>
                <a:solidFill>
                  <a:srgbClr val="FFFFFF"/>
                </a:solidFill>
                <a:effectLst/>
                <a:latin typeface="Arial" pitchFamily="34" charset="0"/>
                <a:ea typeface="Arial" pitchFamily="34" charset="0"/>
                <a:cs typeface="Arial" pitchFamily="34" charset="0"/>
              </a:rPr>
              <a:t>06 61 79 92 84</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900" b="1" i="0" u="none" strike="noStrike" cap="none" normalizeH="0" baseline="0" dirty="0" smtClean="0">
              <a:ln>
                <a:noFill/>
              </a:ln>
              <a:solidFill>
                <a:srgbClr val="FFFFFF"/>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571472" y="4286256"/>
            <a:ext cx="3672408" cy="23031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53" name="Picture 5"/>
          <p:cNvPicPr>
            <a:picLocks noChangeAspect="1" noChangeArrowheads="1"/>
          </p:cNvPicPr>
          <p:nvPr/>
        </p:nvPicPr>
        <p:blipFill>
          <a:blip r:embed="rId3" cstate="print"/>
          <a:srcRect/>
          <a:stretch>
            <a:fillRect/>
          </a:stretch>
        </p:blipFill>
        <p:spPr bwMode="auto">
          <a:xfrm>
            <a:off x="428596" y="357166"/>
            <a:ext cx="3672408" cy="22316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54" name="Picture 6"/>
          <p:cNvPicPr>
            <a:picLocks noGrp="1" noChangeAspect="1" noChangeArrowheads="1"/>
          </p:cNvPicPr>
          <p:nvPr>
            <p:ph idx="1"/>
          </p:nvPr>
        </p:nvPicPr>
        <p:blipFill>
          <a:blip r:embed="rId4" cstate="print"/>
          <a:stretch>
            <a:fillRect/>
          </a:stretch>
        </p:blipFill>
        <p:spPr bwMode="auto">
          <a:xfrm>
            <a:off x="5286380" y="4429132"/>
            <a:ext cx="3286148" cy="22145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ZoneTexte 5"/>
          <p:cNvSpPr txBox="1"/>
          <p:nvPr/>
        </p:nvSpPr>
        <p:spPr>
          <a:xfrm>
            <a:off x="3071802" y="2857496"/>
            <a:ext cx="3104324" cy="120032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fr-FR" sz="1200" b="1" dirty="0" smtClean="0">
              <a:solidFill>
                <a:schemeClr val="accent1">
                  <a:lumMod val="90000"/>
                  <a:lumOff val="10000"/>
                </a:schemeClr>
              </a:solidFill>
            </a:endParaRPr>
          </a:p>
          <a:p>
            <a:r>
              <a:rPr lang="fr-FR" sz="1400" b="1" dirty="0" smtClean="0">
                <a:solidFill>
                  <a:schemeClr val="tx2">
                    <a:lumMod val="50000"/>
                  </a:schemeClr>
                </a:solidFill>
                <a:latin typeface="Arial" pitchFamily="34" charset="0"/>
                <a:cs typeface="Arial" pitchFamily="34" charset="0"/>
              </a:rPr>
              <a:t>Productivité optimale :</a:t>
            </a:r>
          </a:p>
          <a:p>
            <a:r>
              <a:rPr lang="fr-FR" sz="1400" b="1" dirty="0" smtClean="0">
                <a:solidFill>
                  <a:schemeClr val="tx2">
                    <a:lumMod val="50000"/>
                  </a:schemeClr>
                </a:solidFill>
                <a:latin typeface="Arial" pitchFamily="34" charset="0"/>
                <a:cs typeface="Arial" pitchFamily="34" charset="0"/>
              </a:rPr>
              <a:t>                   - Automates de pointe</a:t>
            </a:r>
          </a:p>
          <a:p>
            <a:r>
              <a:rPr lang="fr-FR" sz="1400" b="1" dirty="0" smtClean="0">
                <a:solidFill>
                  <a:schemeClr val="tx2">
                    <a:lumMod val="50000"/>
                  </a:schemeClr>
                </a:solidFill>
                <a:latin typeface="Arial" pitchFamily="34" charset="0"/>
                <a:cs typeface="Arial" pitchFamily="34" charset="0"/>
              </a:rPr>
              <a:t>                   - Résultats rapides</a:t>
            </a:r>
          </a:p>
          <a:p>
            <a:endParaRPr lang="fr-FR" dirty="0"/>
          </a:p>
        </p:txBody>
      </p:sp>
      <p:pic>
        <p:nvPicPr>
          <p:cNvPr id="8" name="Image 7" descr="DSC_0031.JPG"/>
          <p:cNvPicPr>
            <a:picLocks noChangeAspect="1"/>
          </p:cNvPicPr>
          <p:nvPr/>
        </p:nvPicPr>
        <p:blipFill>
          <a:blip r:embed="rId5" cstate="print"/>
          <a:stretch>
            <a:fillRect/>
          </a:stretch>
        </p:blipFill>
        <p:spPr>
          <a:xfrm>
            <a:off x="5000628" y="428603"/>
            <a:ext cx="3571900" cy="214314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14356"/>
            <a:ext cx="7415736" cy="1285884"/>
          </a:xfrm>
          <a:solidFill>
            <a:schemeClr val="tx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2"/>
          </a:fillRef>
          <a:effectRef idx="1">
            <a:schemeClr val="accent2"/>
          </a:effectRef>
          <a:fontRef idx="minor">
            <a:schemeClr val="lt1"/>
          </a:fontRef>
        </p:style>
        <p:txBody>
          <a:bodyPr>
            <a:normAutofit/>
          </a:bodyPr>
          <a:lstStyle/>
          <a:p>
            <a:r>
              <a:rPr lang="fr-FR" sz="1400" b="1" dirty="0" smtClean="0">
                <a:solidFill>
                  <a:schemeClr val="tx1"/>
                </a:solidFill>
                <a:latin typeface="Arial" pitchFamily="34" charset="0"/>
                <a:cs typeface="Arial" pitchFamily="34" charset="0"/>
              </a:rPr>
              <a:t>           Milieux de culture répondant aux normes ISO 11133-1 et 11133-2  pour :</a:t>
            </a:r>
            <a:br>
              <a:rPr lang="fr-FR" sz="1400" b="1" dirty="0" smtClean="0">
                <a:solidFill>
                  <a:schemeClr val="tx1"/>
                </a:solidFill>
                <a:latin typeface="Arial" pitchFamily="34" charset="0"/>
                <a:cs typeface="Arial" pitchFamily="34" charset="0"/>
              </a:rPr>
            </a:br>
            <a:r>
              <a:rPr lang="fr-FR" sz="1400" b="1" dirty="0" smtClean="0">
                <a:solidFill>
                  <a:schemeClr val="tx1"/>
                </a:solidFill>
                <a:latin typeface="Arial" pitchFamily="34" charset="0"/>
                <a:cs typeface="Arial" pitchFamily="34" charset="0"/>
              </a:rPr>
              <a:t> 	- </a:t>
            </a:r>
            <a:r>
              <a:rPr lang="fr-FR" sz="1400" b="1" dirty="0" smtClean="0">
                <a:solidFill>
                  <a:schemeClr val="tx1"/>
                </a:solidFill>
                <a:latin typeface="Arial" pitchFamily="34" charset="0"/>
                <a:cs typeface="Arial" pitchFamily="34" charset="0"/>
              </a:rPr>
              <a:t>Analyses </a:t>
            </a:r>
            <a:r>
              <a:rPr lang="fr-FR" sz="1400" b="1" dirty="0" smtClean="0">
                <a:solidFill>
                  <a:schemeClr val="tx1"/>
                </a:solidFill>
                <a:latin typeface="Arial" pitchFamily="34" charset="0"/>
                <a:cs typeface="Arial" pitchFamily="34" charset="0"/>
              </a:rPr>
              <a:t>médicales </a:t>
            </a:r>
            <a:br>
              <a:rPr lang="fr-FR" sz="1400" b="1" dirty="0" smtClean="0">
                <a:solidFill>
                  <a:schemeClr val="tx1"/>
                </a:solidFill>
                <a:latin typeface="Arial" pitchFamily="34" charset="0"/>
                <a:cs typeface="Arial" pitchFamily="34" charset="0"/>
              </a:rPr>
            </a:br>
            <a:r>
              <a:rPr lang="fr-FR" sz="1400" b="1" dirty="0" smtClean="0">
                <a:solidFill>
                  <a:schemeClr val="tx1"/>
                </a:solidFill>
                <a:latin typeface="Arial" pitchFamily="34" charset="0"/>
                <a:cs typeface="Arial" pitchFamily="34" charset="0"/>
              </a:rPr>
              <a:t>      	- </a:t>
            </a:r>
            <a:r>
              <a:rPr lang="fr-FR" sz="1400" b="1" dirty="0" smtClean="0">
                <a:solidFill>
                  <a:schemeClr val="tx1"/>
                </a:solidFill>
                <a:latin typeface="Arial" pitchFamily="34" charset="0"/>
                <a:cs typeface="Arial" pitchFamily="34" charset="0"/>
              </a:rPr>
              <a:t>Analyses </a:t>
            </a:r>
            <a:r>
              <a:rPr lang="fr-FR" sz="1400" b="1" dirty="0" smtClean="0">
                <a:solidFill>
                  <a:schemeClr val="tx1"/>
                </a:solidFill>
                <a:latin typeface="Arial" pitchFamily="34" charset="0"/>
                <a:cs typeface="Arial" pitchFamily="34" charset="0"/>
              </a:rPr>
              <a:t>microbiologiques des aliments, des produits pharmaceutiques </a:t>
            </a:r>
            <a:br>
              <a:rPr lang="fr-FR" sz="1400" b="1" dirty="0" smtClean="0">
                <a:solidFill>
                  <a:schemeClr val="tx1"/>
                </a:solidFill>
                <a:latin typeface="Arial" pitchFamily="34" charset="0"/>
                <a:cs typeface="Arial" pitchFamily="34" charset="0"/>
              </a:rPr>
            </a:br>
            <a:r>
              <a:rPr lang="fr-FR" sz="1400" b="1" dirty="0" smtClean="0">
                <a:solidFill>
                  <a:schemeClr val="tx1"/>
                </a:solidFill>
                <a:latin typeface="Arial" pitchFamily="34" charset="0"/>
                <a:cs typeface="Arial" pitchFamily="34" charset="0"/>
              </a:rPr>
              <a:t>                    et cosmétiques. </a:t>
            </a:r>
            <a:r>
              <a:rPr lang="fr-FR" sz="1400" b="1" dirty="0" smtClean="0">
                <a:solidFill>
                  <a:schemeClr val="tx1"/>
                </a:solidFill>
              </a:rPr>
              <a:t/>
            </a:r>
            <a:br>
              <a:rPr lang="fr-FR" sz="1400" b="1" dirty="0" smtClean="0">
                <a:solidFill>
                  <a:schemeClr val="tx1"/>
                </a:solidFill>
              </a:rPr>
            </a:br>
            <a:endParaRPr lang="fr-FR" sz="14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285720" y="2571744"/>
            <a:ext cx="4032448" cy="31683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51" name="Picture 3"/>
          <p:cNvPicPr>
            <a:picLocks noChangeAspect="1" noChangeArrowheads="1"/>
          </p:cNvPicPr>
          <p:nvPr/>
        </p:nvPicPr>
        <p:blipFill>
          <a:blip r:embed="rId3" cstate="print"/>
          <a:srcRect/>
          <a:stretch>
            <a:fillRect/>
          </a:stretch>
        </p:blipFill>
        <p:spPr bwMode="auto">
          <a:xfrm>
            <a:off x="4786314" y="2500306"/>
            <a:ext cx="4034158" cy="32301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19"/>
          <p:cNvSpPr>
            <a:spLocks noChangeArrowheads="1"/>
          </p:cNvSpPr>
          <p:nvPr/>
        </p:nvSpPr>
        <p:spPr bwMode="auto">
          <a:xfrm>
            <a:off x="1571604" y="6143644"/>
            <a:ext cx="6215106" cy="276999"/>
          </a:xfrm>
          <a:prstGeom prst="rect">
            <a:avLst/>
          </a:prstGeom>
          <a:solidFill>
            <a:schemeClr val="bg2">
              <a:lumMod val="75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dirty="0" smtClean="0">
                <a:ln>
                  <a:noFill/>
                </a:ln>
                <a:solidFill>
                  <a:srgbClr val="0000FF"/>
                </a:solidFill>
                <a:effectLst/>
                <a:latin typeface="Arial" pitchFamily="34" charset="0"/>
                <a:ea typeface="Andale Sans UI" charset="0"/>
                <a:cs typeface="Arial" pitchFamily="34" charset="0"/>
              </a:rPr>
              <a:t>LA PREPARATION DES MILIEUX DE CULTURE, C’EST NOTRE METIER…</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DSCF2530.JPG"/>
          <p:cNvPicPr/>
          <p:nvPr/>
        </p:nvPicPr>
        <p:blipFill>
          <a:blip r:embed="rId2" cstate="print"/>
          <a:stretch>
            <a:fillRect/>
          </a:stretch>
        </p:blipFill>
        <p:spPr>
          <a:xfrm>
            <a:off x="6072198" y="642918"/>
            <a:ext cx="2357454" cy="15732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age 6" descr="DSCF2573.JPG"/>
          <p:cNvPicPr/>
          <p:nvPr/>
        </p:nvPicPr>
        <p:blipFill>
          <a:blip r:embed="rId3" cstate="print"/>
          <a:stretch>
            <a:fillRect/>
          </a:stretch>
        </p:blipFill>
        <p:spPr>
          <a:xfrm>
            <a:off x="6143636" y="2714620"/>
            <a:ext cx="2214578" cy="15236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Image 7" descr="DSCF2291.JPG"/>
          <p:cNvPicPr/>
          <p:nvPr/>
        </p:nvPicPr>
        <p:blipFill>
          <a:blip r:embed="rId4" cstate="print"/>
          <a:stretch>
            <a:fillRect/>
          </a:stretch>
        </p:blipFill>
        <p:spPr>
          <a:xfrm>
            <a:off x="6215074" y="4786322"/>
            <a:ext cx="2214578" cy="15906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ZoneTexte 8"/>
          <p:cNvSpPr txBox="1"/>
          <p:nvPr/>
        </p:nvSpPr>
        <p:spPr>
          <a:xfrm>
            <a:off x="857224" y="3071810"/>
            <a:ext cx="4429156"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lvl="0" fontAlgn="base">
              <a:spcBef>
                <a:spcPct val="0"/>
              </a:spcBef>
            </a:pPr>
            <a:endParaRPr lang="fr-FR" sz="1200" b="1" i="1" dirty="0" smtClean="0">
              <a:solidFill>
                <a:srgbClr val="FFFFFF"/>
              </a:solidFill>
              <a:latin typeface="Cambria" pitchFamily="18" charset="0"/>
              <a:ea typeface="Arial" pitchFamily="34" charset="0"/>
              <a:cs typeface="Arial" pitchFamily="34" charset="0"/>
            </a:endParaRPr>
          </a:p>
          <a:p>
            <a:pPr marL="108000" lvl="0" fontAlgn="base">
              <a:spcBef>
                <a:spcPct val="0"/>
              </a:spcBef>
            </a:pPr>
            <a:r>
              <a:rPr lang="fr-FR" sz="1200" b="1" i="1" dirty="0" smtClean="0">
                <a:solidFill>
                  <a:schemeClr val="tx2"/>
                </a:solidFill>
                <a:latin typeface="Arial" pitchFamily="34" charset="0"/>
                <a:ea typeface="Arial" pitchFamily="34" charset="0"/>
                <a:cs typeface="Arial" pitchFamily="34" charset="0"/>
              </a:rPr>
              <a:t>Une qualité homogène.</a:t>
            </a:r>
          </a:p>
          <a:p>
            <a:pPr marL="108000" lvl="0" fontAlgn="base">
              <a:spcBef>
                <a:spcPct val="0"/>
              </a:spcBef>
            </a:pPr>
            <a:r>
              <a:rPr lang="fr-FR" sz="1200" b="1" i="1" dirty="0" smtClean="0">
                <a:solidFill>
                  <a:schemeClr val="tx2"/>
                </a:solidFill>
                <a:latin typeface="Arial" pitchFamily="34" charset="0"/>
                <a:ea typeface="Arial" pitchFamily="34" charset="0"/>
                <a:cs typeface="Arial" pitchFamily="34" charset="0"/>
              </a:rPr>
              <a:t>Un certificat de qualité lot par lot.</a:t>
            </a:r>
          </a:p>
          <a:p>
            <a:pPr marL="108000" lvl="0" fontAlgn="base">
              <a:spcBef>
                <a:spcPct val="0"/>
              </a:spcBef>
            </a:pPr>
            <a:r>
              <a:rPr lang="fr-FR" sz="1200" b="1" i="1" dirty="0" smtClean="0">
                <a:solidFill>
                  <a:schemeClr val="tx2"/>
                </a:solidFill>
                <a:latin typeface="Arial" pitchFamily="34" charset="0"/>
                <a:ea typeface="Arial" pitchFamily="34" charset="0"/>
                <a:cs typeface="Arial" pitchFamily="34" charset="0"/>
              </a:rPr>
              <a:t>Une souplesse dans la gestion de vos analyses.</a:t>
            </a:r>
          </a:p>
          <a:p>
            <a:endParaRPr lang="fr-FR" dirty="0"/>
          </a:p>
        </p:txBody>
      </p:sp>
      <p:sp>
        <p:nvSpPr>
          <p:cNvPr id="10" name="ZoneTexte 9"/>
          <p:cNvSpPr txBox="1"/>
          <p:nvPr/>
        </p:nvSpPr>
        <p:spPr>
          <a:xfrm>
            <a:off x="857224" y="1142984"/>
            <a:ext cx="4429156" cy="110799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108000" lvl="0"/>
            <a:endParaRPr lang="fr-FR" sz="1200" b="1" i="1" dirty="0" smtClean="0">
              <a:solidFill>
                <a:schemeClr val="tx2"/>
              </a:solidFill>
              <a:latin typeface="Arial" pitchFamily="34" charset="0"/>
              <a:ea typeface="Arial" pitchFamily="34" charset="0"/>
              <a:cs typeface="Arial" pitchFamily="34" charset="0"/>
            </a:endParaRPr>
          </a:p>
          <a:p>
            <a:pPr marL="108000" lvl="0"/>
            <a:r>
              <a:rPr lang="fr-FR" sz="1200" b="1" i="1" dirty="0" smtClean="0">
                <a:solidFill>
                  <a:schemeClr val="tx2"/>
                </a:solidFill>
                <a:latin typeface="Arial" pitchFamily="34" charset="0"/>
                <a:ea typeface="Arial" pitchFamily="34" charset="0"/>
                <a:cs typeface="Arial" pitchFamily="34" charset="0"/>
              </a:rPr>
              <a:t>Nos  milieux prêts à l’emploi, une solution économique</a:t>
            </a:r>
          </a:p>
          <a:p>
            <a:pPr marL="108000" lvl="0"/>
            <a:endParaRPr lang="fr-FR" sz="1200" b="1" i="1" dirty="0" smtClean="0">
              <a:solidFill>
                <a:schemeClr val="tx2"/>
              </a:solidFill>
              <a:latin typeface="Arial" pitchFamily="34" charset="0"/>
              <a:ea typeface="Arial" pitchFamily="34" charset="0"/>
              <a:cs typeface="Arial" pitchFamily="34" charset="0"/>
            </a:endParaRPr>
          </a:p>
          <a:p>
            <a:pPr marL="108000" lvl="0"/>
            <a:r>
              <a:rPr lang="fr-FR" sz="1200" b="1" i="1" dirty="0" smtClean="0">
                <a:solidFill>
                  <a:schemeClr val="tx2"/>
                </a:solidFill>
                <a:latin typeface="Arial" pitchFamily="34" charset="0"/>
                <a:ea typeface="Arial" pitchFamily="34" charset="0"/>
                <a:cs typeface="Arial" pitchFamily="34" charset="0"/>
              </a:rPr>
              <a:t>et rationnelle à vos besoins en milieux de culture.</a:t>
            </a:r>
          </a:p>
          <a:p>
            <a:endParaRPr lang="fr-FR" dirty="0"/>
          </a:p>
        </p:txBody>
      </p:sp>
      <p:sp>
        <p:nvSpPr>
          <p:cNvPr id="11" name="ZoneTexte 10"/>
          <p:cNvSpPr txBox="1"/>
          <p:nvPr/>
        </p:nvSpPr>
        <p:spPr>
          <a:xfrm>
            <a:off x="928662" y="5143512"/>
            <a:ext cx="4429156" cy="118494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108000" lvl="0">
              <a:spcBef>
                <a:spcPts val="600"/>
              </a:spcBef>
            </a:pPr>
            <a:endParaRPr lang="fr-FR" sz="1200" b="1" i="1" dirty="0" smtClean="0">
              <a:solidFill>
                <a:schemeClr val="tx2"/>
              </a:solidFill>
              <a:latin typeface="Arial" pitchFamily="34" charset="0"/>
              <a:ea typeface="Arial" pitchFamily="34" charset="0"/>
              <a:cs typeface="Arial" pitchFamily="34" charset="0"/>
            </a:endParaRPr>
          </a:p>
          <a:p>
            <a:pPr marL="108000" lvl="0">
              <a:spcBef>
                <a:spcPts val="600"/>
              </a:spcBef>
            </a:pPr>
            <a:r>
              <a:rPr lang="fr-FR" sz="1200" b="1" i="1" dirty="0" smtClean="0">
                <a:solidFill>
                  <a:schemeClr val="tx2"/>
                </a:solidFill>
                <a:latin typeface="Arial" pitchFamily="34" charset="0"/>
                <a:ea typeface="Arial" pitchFamily="34" charset="0"/>
                <a:cs typeface="Arial" pitchFamily="34" charset="0"/>
              </a:rPr>
              <a:t>Le double et triple emballage des milieux pré-coulés en Boîtes de Pétri  éliminent  les risques de contamination pendant le transport et le stockage.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57157" y="1500173"/>
          <a:ext cx="8358247" cy="5072100"/>
        </p:xfrm>
        <a:graphic>
          <a:graphicData uri="http://schemas.openxmlformats.org/drawingml/2006/table">
            <a:tbl>
              <a:tblPr firstRow="1" bandRow="1">
                <a:solidFill>
                  <a:srgbClr val="E7EBF5"/>
                </a:solidFill>
                <a:tableStyleId>{5C22544A-7EE6-4342-B048-85BDC9FD1C3A}</a:tableStyleId>
              </a:tblPr>
              <a:tblGrid>
                <a:gridCol w="5572165"/>
                <a:gridCol w="1253737"/>
                <a:gridCol w="766173"/>
                <a:gridCol w="766172"/>
              </a:tblGrid>
              <a:tr h="525760">
                <a:tc>
                  <a:txBody>
                    <a:bodyPr/>
                    <a:lstStyle/>
                    <a:p>
                      <a:pPr algn="ctr">
                        <a:spcAft>
                          <a:spcPts val="0"/>
                        </a:spcAft>
                      </a:pPr>
                      <a:endParaRPr lang="fr-FR" sz="12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900" b="1" kern="50" dirty="0">
                          <a:solidFill>
                            <a:schemeClr val="accent1">
                              <a:lumMod val="75000"/>
                            </a:schemeClr>
                          </a:solidFill>
                          <a:latin typeface="Arial" pitchFamily="34" charset="0"/>
                          <a:ea typeface="Andale Sans UI"/>
                          <a:cs typeface="Arial" pitchFamily="34" charset="0"/>
                        </a:rPr>
                        <a:t>Produits</a:t>
                      </a:r>
                      <a:endParaRPr lang="fr-FR" sz="12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12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900" b="1" kern="50" dirty="0">
                          <a:solidFill>
                            <a:schemeClr val="accent1">
                              <a:lumMod val="75000"/>
                            </a:schemeClr>
                          </a:solidFill>
                          <a:latin typeface="Arial" pitchFamily="34" charset="0"/>
                          <a:ea typeface="Andale Sans UI"/>
                          <a:cs typeface="Arial" pitchFamily="34" charset="0"/>
                        </a:rPr>
                        <a:t>Présentation</a:t>
                      </a:r>
                      <a:endParaRPr lang="fr-FR" sz="12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endParaRPr lang="fr-FR" sz="12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900" b="1" kern="50" dirty="0">
                          <a:solidFill>
                            <a:schemeClr val="accent1">
                              <a:lumMod val="75000"/>
                            </a:schemeClr>
                          </a:solidFill>
                          <a:latin typeface="Arial" pitchFamily="34" charset="0"/>
                          <a:ea typeface="Andale Sans UI"/>
                          <a:cs typeface="Arial" pitchFamily="34" charset="0"/>
                        </a:rPr>
                        <a:t>Code          </a:t>
                      </a:r>
                      <a:endParaRPr lang="fr-FR" sz="12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spcAft>
                          <a:spcPts val="0"/>
                        </a:spcAft>
                      </a:pPr>
                      <a:endParaRPr lang="fr-FR" sz="1200" kern="50" dirty="0">
                        <a:solidFill>
                          <a:schemeClr val="accent1">
                            <a:lumMod val="75000"/>
                          </a:schemeClr>
                        </a:solidFill>
                        <a:latin typeface="Arial" pitchFamily="34" charset="0"/>
                        <a:ea typeface="Andale Sans UI"/>
                        <a:cs typeface="Arial" pitchFamily="34" charset="0"/>
                      </a:endParaRPr>
                    </a:p>
                    <a:p>
                      <a:pPr algn="l">
                        <a:spcAft>
                          <a:spcPts val="0"/>
                        </a:spcAft>
                      </a:pPr>
                      <a:r>
                        <a:rPr lang="fr-FR" sz="900" b="1" kern="50" dirty="0">
                          <a:solidFill>
                            <a:schemeClr val="accent1">
                              <a:lumMod val="75000"/>
                            </a:schemeClr>
                          </a:solidFill>
                          <a:latin typeface="Arial" pitchFamily="34" charset="0"/>
                          <a:ea typeface="Andale Sans UI"/>
                          <a:cs typeface="Arial" pitchFamily="34" charset="0"/>
                        </a:rPr>
                        <a:t>      </a:t>
                      </a:r>
                      <a:r>
                        <a:rPr lang="fr-FR" sz="900" b="1" kern="50" dirty="0" smtClean="0">
                          <a:solidFill>
                            <a:schemeClr val="accent1">
                              <a:lumMod val="75000"/>
                            </a:schemeClr>
                          </a:solidFill>
                          <a:latin typeface="Arial" pitchFamily="34" charset="0"/>
                          <a:ea typeface="Andale Sans UI"/>
                          <a:cs typeface="Arial" pitchFamily="34" charset="0"/>
                        </a:rPr>
                        <a:t>Validité       </a:t>
                      </a:r>
                      <a:endParaRPr lang="fr-FR" sz="12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79664">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BAIRD-PARKER </a:t>
                      </a:r>
                      <a:r>
                        <a:rPr lang="fr-FR" sz="900" kern="50" dirty="0">
                          <a:solidFill>
                            <a:schemeClr val="accent1">
                              <a:lumMod val="75000"/>
                            </a:schemeClr>
                          </a:solidFill>
                          <a:latin typeface="Arial" pitchFamily="34" charset="0"/>
                          <a:ea typeface="Andale Sans UI"/>
                          <a:cs typeface="Arial" pitchFamily="34" charset="0"/>
                        </a:rPr>
                        <a:t>(base) </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pour l'isolement et le dénombrement  des staphylocoques </a:t>
                      </a:r>
                      <a:r>
                        <a:rPr lang="fr-FR" sz="800" dirty="0" err="1">
                          <a:solidFill>
                            <a:schemeClr val="accent1">
                              <a:lumMod val="75000"/>
                            </a:schemeClr>
                          </a:solidFill>
                          <a:latin typeface="Arial" pitchFamily="34" charset="0"/>
                          <a:cs typeface="Arial" pitchFamily="34" charset="0"/>
                        </a:rPr>
                        <a:t>coagulase</a:t>
                      </a:r>
                      <a:r>
                        <a:rPr lang="fr-FR" sz="800" dirty="0">
                          <a:solidFill>
                            <a:schemeClr val="accent1">
                              <a:lumMod val="75000"/>
                            </a:schemeClr>
                          </a:solidFill>
                          <a:latin typeface="Arial" pitchFamily="34" charset="0"/>
                          <a:cs typeface="Arial" pitchFamily="34" charset="0"/>
                        </a:rPr>
                        <a:t>-positifs, des</a:t>
                      </a:r>
                      <a:r>
                        <a:rPr lang="fr-FR" sz="800" b="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Staphylococcus</a:t>
                      </a:r>
                      <a:r>
                        <a:rPr lang="fr-FR" sz="800" b="1" i="1" dirty="0">
                          <a:solidFill>
                            <a:schemeClr val="accent1">
                              <a:lumMod val="75000"/>
                            </a:schemeClr>
                          </a:solidFill>
                          <a:latin typeface="Arial" pitchFamily="34" charset="0"/>
                          <a:cs typeface="Arial" pitchFamily="34" charset="0"/>
                        </a:rPr>
                        <a:t> </a:t>
                      </a:r>
                      <a:endParaRPr lang="fr-FR" sz="800" b="1" i="1" dirty="0" smtClean="0">
                        <a:solidFill>
                          <a:schemeClr val="accent1">
                            <a:lumMod val="75000"/>
                          </a:schemeClr>
                        </a:solidFill>
                        <a:latin typeface="Arial" pitchFamily="34" charset="0"/>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1" i="1" dirty="0" smtClean="0">
                          <a:solidFill>
                            <a:schemeClr val="accent1">
                              <a:lumMod val="75000"/>
                            </a:schemeClr>
                          </a:solidFill>
                          <a:latin typeface="Arial" pitchFamily="34" charset="0"/>
                          <a:cs typeface="Arial" pitchFamily="34" charset="0"/>
                        </a:rPr>
                        <a:t>aureus </a:t>
                      </a:r>
                      <a:r>
                        <a:rPr lang="fr-FR" sz="800" dirty="0" smtClean="0">
                          <a:solidFill>
                            <a:schemeClr val="accent1">
                              <a:lumMod val="75000"/>
                            </a:schemeClr>
                          </a:solidFill>
                          <a:latin typeface="Arial" pitchFamily="34" charset="0"/>
                          <a:cs typeface="Arial" pitchFamily="34" charset="0"/>
                        </a:rPr>
                        <a:t>en </a:t>
                      </a:r>
                      <a:r>
                        <a:rPr lang="fr-FR" sz="800" dirty="0">
                          <a:solidFill>
                            <a:schemeClr val="accent1">
                              <a:lumMod val="75000"/>
                            </a:schemeClr>
                          </a:solidFill>
                          <a:latin typeface="Arial" pitchFamily="34" charset="0"/>
                          <a:cs typeface="Arial" pitchFamily="34" charset="0"/>
                        </a:rPr>
                        <a:t>particulier, dans les </a:t>
                      </a:r>
                      <a:r>
                        <a:rPr lang="fr-FR" sz="800" dirty="0" smtClean="0">
                          <a:solidFill>
                            <a:schemeClr val="accent1">
                              <a:lumMod val="75000"/>
                            </a:schemeClr>
                          </a:solidFill>
                          <a:latin typeface="Arial" pitchFamily="34" charset="0"/>
                          <a:cs typeface="Arial" pitchFamily="34" charset="0"/>
                        </a:rPr>
                        <a:t>prélèvements </a:t>
                      </a:r>
                      <a:r>
                        <a:rPr lang="fr-FR" sz="800" dirty="0">
                          <a:solidFill>
                            <a:schemeClr val="accent1">
                              <a:lumMod val="75000"/>
                            </a:schemeClr>
                          </a:solidFill>
                          <a:latin typeface="Arial" pitchFamily="34" charset="0"/>
                          <a:cs typeface="Arial" pitchFamily="34" charset="0"/>
                        </a:rPr>
                        <a:t>biologiques, les produits pharmaceutiques, cosmétiques et  alimentaires.</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09304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416327">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B.C.P</a:t>
                      </a:r>
                      <a:r>
                        <a:rPr lang="fr-FR" sz="900" b="1" kern="50" dirty="0">
                          <a:solidFill>
                            <a:schemeClr val="accent1">
                              <a:lumMod val="75000"/>
                            </a:schemeClr>
                          </a:solidFill>
                          <a:latin typeface="Arial" pitchFamily="34" charset="0"/>
                          <a:ea typeface="Andale Sans UI"/>
                          <a:cs typeface="Arial" pitchFamily="34" charset="0"/>
                        </a:rPr>
                        <a:t>. (bouillon </a:t>
                      </a:r>
                      <a:r>
                        <a:rPr lang="fr-FR" sz="900" b="1" kern="50" dirty="0" err="1">
                          <a:solidFill>
                            <a:schemeClr val="accent1">
                              <a:lumMod val="75000"/>
                            </a:schemeClr>
                          </a:solidFill>
                          <a:latin typeface="Arial" pitchFamily="34" charset="0"/>
                          <a:ea typeface="Andale Sans UI"/>
                          <a:cs typeface="Arial" pitchFamily="34" charset="0"/>
                        </a:rPr>
                        <a:t>lactosé</a:t>
                      </a:r>
                      <a:r>
                        <a:rPr lang="fr-FR" sz="900" b="1" kern="50" dirty="0">
                          <a:solidFill>
                            <a:schemeClr val="accent1">
                              <a:lumMod val="75000"/>
                            </a:schemeClr>
                          </a:solidFill>
                          <a:latin typeface="Arial" pitchFamily="34" charset="0"/>
                          <a:ea typeface="Andale Sans UI"/>
                          <a:cs typeface="Arial" pitchFamily="34" charset="0"/>
                        </a:rPr>
                        <a:t> au </a:t>
                      </a:r>
                      <a:r>
                        <a:rPr lang="fr-FR" sz="900" b="1" kern="50" dirty="0" err="1">
                          <a:solidFill>
                            <a:schemeClr val="accent1">
                              <a:lumMod val="75000"/>
                            </a:schemeClr>
                          </a:solidFill>
                          <a:latin typeface="Arial" pitchFamily="34" charset="0"/>
                          <a:ea typeface="Andale Sans UI"/>
                          <a:cs typeface="Arial" pitchFamily="34" charset="0"/>
                        </a:rPr>
                        <a:t>bromocrésol</a:t>
                      </a:r>
                      <a:r>
                        <a:rPr lang="fr-FR" sz="900" b="1" kern="50" dirty="0">
                          <a:solidFill>
                            <a:schemeClr val="accent1">
                              <a:lumMod val="75000"/>
                            </a:schemeClr>
                          </a:solidFill>
                          <a:latin typeface="Arial" pitchFamily="34" charset="0"/>
                          <a:ea typeface="Andale Sans UI"/>
                          <a:cs typeface="Arial" pitchFamily="34" charset="0"/>
                        </a:rPr>
                        <a:t> pourpre)</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Utilisé comme milieu présomptif de détection des bactéries coliformes dans l’eau. </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06116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36927">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BCP  </a:t>
                      </a:r>
                      <a:r>
                        <a:rPr lang="fr-FR" sz="900" b="1" kern="50" dirty="0">
                          <a:solidFill>
                            <a:schemeClr val="accent1">
                              <a:lumMod val="75000"/>
                            </a:schemeClr>
                          </a:solidFill>
                          <a:latin typeface="Arial" pitchFamily="34" charset="0"/>
                          <a:ea typeface="Andale Sans UI"/>
                          <a:cs typeface="Arial" pitchFamily="34" charset="0"/>
                        </a:rPr>
                        <a:t>GLUCOSE</a:t>
                      </a:r>
                      <a:r>
                        <a:rPr lang="fr-FR" sz="900" kern="50" dirty="0">
                          <a:solidFill>
                            <a:schemeClr val="accent1">
                              <a:lumMod val="75000"/>
                            </a:schemeClr>
                          </a:solidFill>
                          <a:latin typeface="Arial" pitchFamily="34" charset="0"/>
                          <a:ea typeface="Andale Sans UI"/>
                          <a:cs typeface="Arial" pitchFamily="34" charset="0"/>
                        </a:rPr>
                        <a:t>  (gélose glucosée au </a:t>
                      </a:r>
                      <a:r>
                        <a:rPr lang="fr-FR" sz="900" kern="50" dirty="0" err="1">
                          <a:solidFill>
                            <a:schemeClr val="accent1">
                              <a:lumMod val="75000"/>
                            </a:schemeClr>
                          </a:solidFill>
                          <a:latin typeface="Arial" pitchFamily="34" charset="0"/>
                          <a:ea typeface="Andale Sans UI"/>
                          <a:cs typeface="Arial" pitchFamily="34" charset="0"/>
                        </a:rPr>
                        <a:t>bromocrésol</a:t>
                      </a:r>
                      <a:r>
                        <a:rPr lang="fr-FR" sz="900" kern="50" dirty="0">
                          <a:solidFill>
                            <a:schemeClr val="accent1">
                              <a:lumMod val="75000"/>
                            </a:schemeClr>
                          </a:solidFill>
                          <a:latin typeface="Arial" pitchFamily="34" charset="0"/>
                          <a:ea typeface="Andale Sans UI"/>
                          <a:cs typeface="Arial" pitchFamily="34" charset="0"/>
                        </a:rPr>
                        <a:t> pourpre)</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Dénombrement </a:t>
                      </a:r>
                      <a:r>
                        <a:rPr lang="fr-FR" sz="800" dirty="0">
                          <a:solidFill>
                            <a:schemeClr val="accent1">
                              <a:lumMod val="75000"/>
                            </a:schemeClr>
                          </a:solidFill>
                          <a:latin typeface="Arial" pitchFamily="34" charset="0"/>
                          <a:cs typeface="Arial" pitchFamily="34" charset="0"/>
                        </a:rPr>
                        <a:t>des spores des </a:t>
                      </a:r>
                      <a:r>
                        <a:rPr lang="fr-FR" sz="800" b="1" i="1" dirty="0" err="1">
                          <a:solidFill>
                            <a:schemeClr val="accent1">
                              <a:lumMod val="75000"/>
                            </a:schemeClr>
                          </a:solidFill>
                          <a:latin typeface="Arial" pitchFamily="34" charset="0"/>
                          <a:cs typeface="Arial" pitchFamily="34" charset="0"/>
                        </a:rPr>
                        <a:t>Bacillus</a:t>
                      </a:r>
                      <a:r>
                        <a:rPr lang="fr-FR" sz="800" dirty="0">
                          <a:solidFill>
                            <a:schemeClr val="accent1">
                              <a:lumMod val="75000"/>
                            </a:schemeClr>
                          </a:solidFill>
                          <a:latin typeface="Arial" pitchFamily="34" charset="0"/>
                          <a:cs typeface="Arial" pitchFamily="34" charset="0"/>
                        </a:rPr>
                        <a:t> mésophiles et thermophiles dans le sucre, les desserts sucrés, les épices, </a:t>
                      </a:r>
                      <a:endParaRPr lang="fr-FR" sz="800" dirty="0" smtClean="0">
                        <a:solidFill>
                          <a:schemeClr val="accent1">
                            <a:lumMod val="75000"/>
                          </a:schemeClr>
                        </a:solidFill>
                        <a:latin typeface="Arial" pitchFamily="34" charset="0"/>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les aromates </a:t>
                      </a:r>
                      <a:r>
                        <a:rPr lang="fr-FR" sz="800" dirty="0">
                          <a:solidFill>
                            <a:schemeClr val="accent1">
                              <a:lumMod val="75000"/>
                            </a:schemeClr>
                          </a:solidFill>
                          <a:latin typeface="Arial" pitchFamily="34" charset="0"/>
                          <a:cs typeface="Arial" pitchFamily="34" charset="0"/>
                        </a:rPr>
                        <a:t>et les autres produits alimentaires.</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06204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8861">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BCP  </a:t>
                      </a:r>
                      <a:r>
                        <a:rPr lang="fr-FR" sz="900" b="1" kern="50" dirty="0">
                          <a:solidFill>
                            <a:schemeClr val="accent1">
                              <a:lumMod val="75000"/>
                            </a:schemeClr>
                          </a:solidFill>
                          <a:latin typeface="Arial" pitchFamily="34" charset="0"/>
                          <a:ea typeface="Andale Sans UI"/>
                          <a:cs typeface="Arial" pitchFamily="34" charset="0"/>
                        </a:rPr>
                        <a:t>LACTOSE</a:t>
                      </a:r>
                      <a:r>
                        <a:rPr lang="fr-FR" sz="900" kern="50" dirty="0">
                          <a:solidFill>
                            <a:schemeClr val="accent1">
                              <a:lumMod val="75000"/>
                            </a:schemeClr>
                          </a:solidFill>
                          <a:latin typeface="Arial" pitchFamily="34" charset="0"/>
                          <a:ea typeface="Andale Sans UI"/>
                          <a:cs typeface="Arial" pitchFamily="34" charset="0"/>
                        </a:rPr>
                        <a:t>  (gélose </a:t>
                      </a:r>
                      <a:r>
                        <a:rPr lang="fr-FR" sz="900" kern="50" dirty="0" err="1">
                          <a:solidFill>
                            <a:schemeClr val="accent1">
                              <a:lumMod val="75000"/>
                            </a:schemeClr>
                          </a:solidFill>
                          <a:latin typeface="Arial" pitchFamily="34" charset="0"/>
                          <a:ea typeface="Andale Sans UI"/>
                          <a:cs typeface="Arial" pitchFamily="34" charset="0"/>
                        </a:rPr>
                        <a:t>lactosée</a:t>
                      </a:r>
                      <a:r>
                        <a:rPr lang="fr-FR" sz="900" kern="50" dirty="0">
                          <a:solidFill>
                            <a:schemeClr val="accent1">
                              <a:lumMod val="75000"/>
                            </a:schemeClr>
                          </a:solidFill>
                          <a:latin typeface="Arial" pitchFamily="34" charset="0"/>
                          <a:ea typeface="Andale Sans UI"/>
                          <a:cs typeface="Arial" pitchFamily="34" charset="0"/>
                        </a:rPr>
                        <a:t> au </a:t>
                      </a:r>
                      <a:r>
                        <a:rPr lang="fr-FR" sz="900" kern="50" dirty="0" err="1">
                          <a:solidFill>
                            <a:schemeClr val="accent1">
                              <a:lumMod val="75000"/>
                            </a:schemeClr>
                          </a:solidFill>
                          <a:latin typeface="Arial" pitchFamily="34" charset="0"/>
                          <a:ea typeface="Andale Sans UI"/>
                          <a:cs typeface="Arial" pitchFamily="34" charset="0"/>
                        </a:rPr>
                        <a:t>bromocrésol</a:t>
                      </a:r>
                      <a:r>
                        <a:rPr lang="fr-FR" sz="900" kern="50" dirty="0">
                          <a:solidFill>
                            <a:schemeClr val="accent1">
                              <a:lumMod val="75000"/>
                            </a:schemeClr>
                          </a:solidFill>
                          <a:latin typeface="Arial" pitchFamily="34" charset="0"/>
                          <a:ea typeface="Andale Sans UI"/>
                          <a:cs typeface="Arial" pitchFamily="34" charset="0"/>
                        </a:rPr>
                        <a:t> pourpre)</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Détection et isolement des </a:t>
                      </a:r>
                      <a:r>
                        <a:rPr lang="fr-FR" sz="800" dirty="0" err="1">
                          <a:solidFill>
                            <a:schemeClr val="accent1">
                              <a:lumMod val="75000"/>
                            </a:schemeClr>
                          </a:solidFill>
                          <a:latin typeface="Arial" pitchFamily="34" charset="0"/>
                          <a:cs typeface="Arial" pitchFamily="34" charset="0"/>
                        </a:rPr>
                        <a:t>entérobactériacées</a:t>
                      </a:r>
                      <a:r>
                        <a:rPr lang="fr-FR" sz="800" dirty="0">
                          <a:solidFill>
                            <a:schemeClr val="accent1">
                              <a:lumMod val="75000"/>
                            </a:schemeClr>
                          </a:solidFill>
                          <a:latin typeface="Arial" pitchFamily="34" charset="0"/>
                          <a:cs typeface="Arial" pitchFamily="34" charset="0"/>
                        </a:rPr>
                        <a:t> dans l’eau, les produits alimentaires et les produits biologiques.</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06004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39164">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B.E.A </a:t>
                      </a:r>
                      <a:r>
                        <a:rPr lang="fr-FR" sz="900" b="1" kern="50" dirty="0">
                          <a:solidFill>
                            <a:schemeClr val="accent1">
                              <a:lumMod val="75000"/>
                            </a:schemeClr>
                          </a:solidFill>
                          <a:latin typeface="Arial" pitchFamily="34" charset="0"/>
                          <a:ea typeface="Andale Sans UI"/>
                          <a:cs typeface="Arial" pitchFamily="34" charset="0"/>
                        </a:rPr>
                        <a:t>(bile-esculine-</a:t>
                      </a:r>
                      <a:r>
                        <a:rPr lang="fr-FR" sz="900" b="1" kern="50" dirty="0" err="1">
                          <a:solidFill>
                            <a:schemeClr val="accent1">
                              <a:lumMod val="75000"/>
                            </a:schemeClr>
                          </a:solidFill>
                          <a:latin typeface="Arial" pitchFamily="34" charset="0"/>
                          <a:ea typeface="Andale Sans UI"/>
                          <a:cs typeface="Arial" pitchFamily="34" charset="0"/>
                        </a:rPr>
                        <a:t>azide</a:t>
                      </a:r>
                      <a:r>
                        <a:rPr lang="fr-FR" sz="900" b="1" kern="50" dirty="0">
                          <a:solidFill>
                            <a:schemeClr val="accent1">
                              <a:lumMod val="75000"/>
                            </a:schemeClr>
                          </a:solidFill>
                          <a:latin typeface="Arial" pitchFamily="34" charset="0"/>
                          <a:ea typeface="Andale Sans UI"/>
                          <a:cs typeface="Arial" pitchFamily="34" charset="0"/>
                        </a:rPr>
                        <a:t>)</a:t>
                      </a:r>
                      <a:endParaRPr lang="fr-FR" sz="1200" b="1" kern="50" dirty="0">
                        <a:solidFill>
                          <a:schemeClr val="accent1">
                            <a:lumMod val="75000"/>
                          </a:schemeClr>
                        </a:solidFill>
                        <a:latin typeface="Arial" pitchFamily="34" charset="0"/>
                        <a:ea typeface="Andale Sans UI"/>
                        <a:cs typeface="Arial" pitchFamily="34" charset="0"/>
                      </a:endParaRPr>
                    </a:p>
                    <a:p>
                      <a:pPr marL="108000" algn="l">
                        <a:lnSpc>
                          <a:spcPct val="5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Isolement et dénombrement des streptocoques fécaux (groupe D) dans les produits alimentaires, et les produits pharmaceutiques.</a:t>
                      </a:r>
                      <a:r>
                        <a:rPr lang="fr-FR" sz="1800"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Également utilisé pour le dénombrement des entérocoques intestinaux dans les eaux. </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10304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74529">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CERVEAU-CŒUR </a:t>
                      </a:r>
                      <a:r>
                        <a:rPr lang="fr-FR" sz="900" b="1" kern="50" dirty="0">
                          <a:solidFill>
                            <a:schemeClr val="accent1">
                              <a:lumMod val="75000"/>
                            </a:schemeClr>
                          </a:solidFill>
                          <a:latin typeface="Arial" pitchFamily="34" charset="0"/>
                          <a:ea typeface="Andale Sans UI"/>
                          <a:cs typeface="Arial" pitchFamily="34" charset="0"/>
                        </a:rPr>
                        <a:t>(bouillon)</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nutritif tamponné utilisé pour la culture d’une très grande variété de microorganismes aérobies ou anaérobies </a:t>
                      </a:r>
                      <a:endParaRPr lang="fr-FR" sz="800" dirty="0" smtClean="0">
                        <a:solidFill>
                          <a:schemeClr val="accent1">
                            <a:lumMod val="75000"/>
                          </a:schemeClr>
                        </a:solidFill>
                        <a:latin typeface="Arial" pitchFamily="34" charset="0"/>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incluant </a:t>
                      </a:r>
                      <a:r>
                        <a:rPr lang="fr-FR" sz="800" dirty="0">
                          <a:solidFill>
                            <a:schemeClr val="accent1">
                              <a:lumMod val="75000"/>
                            </a:schemeClr>
                          </a:solidFill>
                          <a:latin typeface="Arial" pitchFamily="34" charset="0"/>
                          <a:cs typeface="Arial" pitchFamily="34" charset="0"/>
                        </a:rPr>
                        <a:t>levures et moisissures. Il est spécialement adapté à la culture des germes exigeants tels que les </a:t>
                      </a:r>
                      <a:endParaRPr lang="fr-FR" sz="800" dirty="0" smtClean="0">
                        <a:solidFill>
                          <a:schemeClr val="accent1">
                            <a:lumMod val="75000"/>
                          </a:schemeClr>
                        </a:solidFill>
                        <a:latin typeface="Arial" pitchFamily="34" charset="0"/>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Streptocoques</a:t>
                      </a:r>
                      <a:r>
                        <a:rPr lang="fr-FR" sz="800" dirty="0">
                          <a:solidFill>
                            <a:schemeClr val="accent1">
                              <a:lumMod val="75000"/>
                            </a:schemeClr>
                          </a:solidFill>
                          <a:latin typeface="Arial" pitchFamily="34" charset="0"/>
                          <a:cs typeface="Arial" pitchFamily="34" charset="0"/>
                        </a:rPr>
                        <a:t>, </a:t>
                      </a:r>
                      <a:r>
                        <a:rPr lang="fr-FR" sz="800" dirty="0" smtClean="0">
                          <a:solidFill>
                            <a:schemeClr val="accent1">
                              <a:lumMod val="75000"/>
                            </a:schemeClr>
                          </a:solidFill>
                          <a:latin typeface="Arial" pitchFamily="34" charset="0"/>
                          <a:cs typeface="Arial" pitchFamily="34" charset="0"/>
                        </a:rPr>
                        <a:t>les </a:t>
                      </a:r>
                      <a:r>
                        <a:rPr lang="fr-FR" sz="800" dirty="0">
                          <a:solidFill>
                            <a:schemeClr val="accent1">
                              <a:lumMod val="75000"/>
                            </a:schemeClr>
                          </a:solidFill>
                          <a:latin typeface="Arial" pitchFamily="34" charset="0"/>
                          <a:cs typeface="Arial" pitchFamily="34" charset="0"/>
                        </a:rPr>
                        <a:t>Méningocoques et les Pneumocoques dans les prélèvements d’origines diverses.</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5ml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05116</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5 05110</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5 05104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92400">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CERVEAU-CŒUR </a:t>
                      </a:r>
                      <a:r>
                        <a:rPr lang="fr-FR" sz="900" b="1" kern="50" dirty="0">
                          <a:solidFill>
                            <a:schemeClr val="accent1">
                              <a:lumMod val="75000"/>
                            </a:schemeClr>
                          </a:solidFill>
                          <a:latin typeface="Arial" pitchFamily="34" charset="0"/>
                          <a:ea typeface="Andale Sans UI"/>
                          <a:cs typeface="Arial" pitchFamily="34" charset="0"/>
                        </a:rPr>
                        <a:t>(gélose)</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5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Culture d’une très grande variété de </a:t>
                      </a:r>
                      <a:r>
                        <a:rPr lang="fr-FR" sz="800" dirty="0" smtClean="0">
                          <a:solidFill>
                            <a:schemeClr val="accent1">
                              <a:lumMod val="75000"/>
                            </a:schemeClr>
                          </a:solidFill>
                          <a:latin typeface="Arial" pitchFamily="34" charset="0"/>
                          <a:cs typeface="Arial" pitchFamily="34" charset="0"/>
                        </a:rPr>
                        <a:t>microorganismes </a:t>
                      </a:r>
                      <a:r>
                        <a:rPr lang="fr-FR" sz="800" dirty="0">
                          <a:solidFill>
                            <a:schemeClr val="accent1">
                              <a:lumMod val="75000"/>
                            </a:schemeClr>
                          </a:solidFill>
                          <a:latin typeface="Arial" pitchFamily="34" charset="0"/>
                          <a:cs typeface="Arial" pitchFamily="34" charset="0"/>
                        </a:rPr>
                        <a:t>incluant levures et moisissures.</a:t>
                      </a:r>
                      <a:endParaRPr lang="fr-FR" sz="1800" dirty="0">
                        <a:solidFill>
                          <a:schemeClr val="accent1">
                            <a:lumMod val="75000"/>
                          </a:schemeClr>
                        </a:solidFill>
                        <a:latin typeface="Arial" pitchFamily="34" charset="0"/>
                        <a:cs typeface="Arial" pitchFamily="34" charset="0"/>
                      </a:endParaRPr>
                    </a:p>
                    <a:p>
                      <a:pPr marL="108000" algn="l">
                        <a:lnSpc>
                          <a:spcPct val="95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Recommandé pour la culture des streptocoques,</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Neisseria</a:t>
                      </a:r>
                      <a:r>
                        <a:rPr lang="fr-FR" sz="800" b="1" i="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et autres bactéries exigeantes.</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15913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5 15904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49588">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CHAPMAN-MANNITE </a:t>
                      </a:r>
                      <a:r>
                        <a:rPr lang="fr-FR" sz="900" b="1" kern="50" dirty="0">
                          <a:solidFill>
                            <a:schemeClr val="accent1">
                              <a:lumMod val="75000"/>
                            </a:schemeClr>
                          </a:solidFill>
                          <a:latin typeface="Arial" pitchFamily="34" charset="0"/>
                          <a:ea typeface="Andale Sans UI"/>
                          <a:cs typeface="Arial" pitchFamily="34" charset="0"/>
                        </a:rPr>
                        <a:t>(milieu)</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Isolement sélectif, recherche et dénombrement des</a:t>
                      </a:r>
                      <a:r>
                        <a:rPr lang="fr-FR" sz="800" b="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Staphylocoques pathogènes</a:t>
                      </a:r>
                      <a:r>
                        <a:rPr lang="fr-FR" sz="800" b="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dans  les produits alimentaires, </a:t>
                      </a:r>
                      <a:endParaRPr lang="fr-FR" sz="800" dirty="0" smtClean="0">
                        <a:solidFill>
                          <a:schemeClr val="accent1">
                            <a:lumMod val="75000"/>
                          </a:schemeClr>
                        </a:solidFill>
                        <a:latin typeface="Arial" pitchFamily="34" charset="0"/>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les </a:t>
                      </a:r>
                      <a:r>
                        <a:rPr lang="fr-FR" sz="800" dirty="0">
                          <a:solidFill>
                            <a:schemeClr val="accent1">
                              <a:lumMod val="75000"/>
                            </a:schemeClr>
                          </a:solidFill>
                          <a:latin typeface="Arial" pitchFamily="34" charset="0"/>
                          <a:cs typeface="Arial" pitchFamily="34" charset="0"/>
                        </a:rPr>
                        <a:t>produits pharmaceutiques et cosmétiques et les prélèvements biologiques.</a:t>
                      </a:r>
                      <a:endParaRPr lang="fr-FR" sz="1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90mm</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55mm</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5 01524</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5 01522</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5 01513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5 01504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48880">
                <a:tc>
                  <a:txBody>
                    <a:bodyPr/>
                    <a:lstStyle/>
                    <a:p>
                      <a:pPr marL="108000" algn="l">
                        <a:spcAft>
                          <a:spcPts val="0"/>
                        </a:spcAft>
                      </a:pPr>
                      <a:r>
                        <a:rPr lang="fr-FR" sz="900" b="1" kern="50" dirty="0" smtClean="0">
                          <a:solidFill>
                            <a:schemeClr val="accent1">
                              <a:lumMod val="75000"/>
                            </a:schemeClr>
                          </a:solidFill>
                          <a:latin typeface="Arial" pitchFamily="34" charset="0"/>
                          <a:ea typeface="Andale Sans UI"/>
                          <a:cs typeface="Arial" pitchFamily="34" charset="0"/>
                        </a:rPr>
                        <a:t>  CHOCOLAT </a:t>
                      </a:r>
                      <a:r>
                        <a:rPr lang="fr-FR" sz="900" b="1" kern="50" dirty="0">
                          <a:solidFill>
                            <a:schemeClr val="accent1">
                              <a:lumMod val="75000"/>
                            </a:schemeClr>
                          </a:solidFill>
                          <a:latin typeface="Arial" pitchFamily="34" charset="0"/>
                          <a:ea typeface="Andale Sans UI"/>
                          <a:cs typeface="Arial" pitchFamily="34" charset="0"/>
                        </a:rPr>
                        <a:t>(gélose de base)</a:t>
                      </a:r>
                      <a:endParaRPr lang="fr-FR" sz="1200" kern="50" dirty="0">
                        <a:solidFill>
                          <a:schemeClr val="accent1">
                            <a:lumMod val="75000"/>
                          </a:schemeClr>
                        </a:solidFill>
                        <a:latin typeface="Arial" pitchFamily="34" charset="0"/>
                        <a:ea typeface="Andale Sans UI"/>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Gélose enrichie de sang qui ,additionnée de divers agents sélectifs et nutritifs, est utilisée pour la culture de </a:t>
                      </a:r>
                      <a:endParaRPr lang="fr-FR" sz="800" dirty="0" smtClean="0">
                        <a:solidFill>
                          <a:schemeClr val="accent1">
                            <a:lumMod val="75000"/>
                          </a:schemeClr>
                        </a:solidFill>
                        <a:latin typeface="Arial" pitchFamily="34" charset="0"/>
                        <a:cs typeface="Arial" pitchFamily="34" charset="0"/>
                      </a:endParaRPr>
                    </a:p>
                    <a:p>
                      <a:pPr marL="108000" algn="l">
                        <a:lnSpc>
                          <a:spcPct val="92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bactéries </a:t>
                      </a:r>
                      <a:r>
                        <a:rPr lang="fr-FR" sz="800" dirty="0">
                          <a:solidFill>
                            <a:schemeClr val="accent1">
                              <a:lumMod val="75000"/>
                            </a:schemeClr>
                          </a:solidFill>
                          <a:latin typeface="Arial" pitchFamily="34" charset="0"/>
                          <a:cs typeface="Arial" pitchFamily="34" charset="0"/>
                        </a:rPr>
                        <a:t>exigeantes:</a:t>
                      </a:r>
                      <a:r>
                        <a:rPr lang="fr-FR" sz="800" b="1" dirty="0">
                          <a:solidFill>
                            <a:schemeClr val="accent1">
                              <a:lumMod val="75000"/>
                            </a:schemeClr>
                          </a:solidFill>
                          <a:latin typeface="Arial" pitchFamily="34" charset="0"/>
                          <a:cs typeface="Arial" pitchFamily="34" charset="0"/>
                        </a:rPr>
                        <a:t> </a:t>
                      </a:r>
                      <a:r>
                        <a:rPr lang="fr-FR" sz="800" b="1" i="1" dirty="0" err="1" smtClean="0">
                          <a:solidFill>
                            <a:schemeClr val="accent1">
                              <a:lumMod val="75000"/>
                            </a:schemeClr>
                          </a:solidFill>
                          <a:latin typeface="Arial" pitchFamily="34" charset="0"/>
                          <a:cs typeface="Arial" pitchFamily="34" charset="0"/>
                        </a:rPr>
                        <a:t>Haemophilus</a:t>
                      </a:r>
                      <a:r>
                        <a:rPr lang="fr-FR" sz="800" b="1" i="1" dirty="0" smtClean="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et </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Neisseria</a:t>
                      </a:r>
                      <a:r>
                        <a:rPr lang="fr-FR" sz="800" dirty="0">
                          <a:solidFill>
                            <a:schemeClr val="accent1">
                              <a:lumMod val="75000"/>
                            </a:schemeClr>
                          </a:solidFill>
                          <a:latin typeface="Arial" pitchFamily="34" charset="0"/>
                          <a:cs typeface="Arial" pitchFamily="34" charset="0"/>
                        </a:rPr>
                        <a:t> ( Gonocoques et Méningocoques</a:t>
                      </a:r>
                      <a:r>
                        <a:rPr lang="fr-FR" sz="800" dirty="0" smtClean="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60ml </a:t>
                      </a: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00602</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5 00604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3" name="Tableau 2"/>
          <p:cNvGraphicFramePr>
            <a:graphicFrameLocks noGrp="1"/>
          </p:cNvGraphicFramePr>
          <p:nvPr/>
        </p:nvGraphicFramePr>
        <p:xfrm>
          <a:off x="1428728" y="473378"/>
          <a:ext cx="6357982" cy="1066800"/>
        </p:xfrm>
        <a:graphic>
          <a:graphicData uri="http://schemas.openxmlformats.org/drawingml/2006/table">
            <a:tbl>
              <a:tblPr firstRow="1" bandRow="1">
                <a:tableStyleId>{5C22544A-7EE6-4342-B048-85BDC9FD1C3A}</a:tableStyleId>
              </a:tblPr>
              <a:tblGrid>
                <a:gridCol w="6357982"/>
              </a:tblGrid>
              <a:tr h="812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000" b="1" i="0" u="none" strike="noStrike" cap="none" normalizeH="0" baseline="0" dirty="0" smtClean="0">
                        <a:ln>
                          <a:noFill/>
                        </a:ln>
                        <a:solidFill>
                          <a:schemeClr val="tx1"/>
                        </a:solidFill>
                        <a:effectLst/>
                        <a:latin typeface="Arial" charset="0"/>
                        <a:ea typeface="Microsoft YaHei"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cap="none" normalizeH="0" baseline="0" dirty="0" smtClean="0">
                        <a:ln>
                          <a:noFill/>
                        </a:ln>
                        <a:solidFill>
                          <a:srgbClr val="2F11E3"/>
                        </a:solidFill>
                        <a:effectLst/>
                        <a:latin typeface="Arial" charset="0"/>
                        <a:ea typeface="Microsoft YaHei"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1" i="0" u="none" strike="noStrike" cap="none" normalizeH="0" baseline="0" smtClean="0">
                          <a:ln>
                            <a:noFill/>
                          </a:ln>
                          <a:solidFill>
                            <a:srgbClr val="2F11E3"/>
                          </a:solidFill>
                          <a:effectLst/>
                          <a:latin typeface="Arial" charset="0"/>
                          <a:ea typeface="Microsoft YaHei" charset="-122"/>
                        </a:rPr>
                        <a:t>GAMME  DES  MILIEUX  DE  CULTURE   ET  REACTIFS  DE  LABORATOIRE PRODUITE  A  L’IPM</a:t>
                      </a:r>
                      <a:endParaRPr kumimoji="0" lang="fr-FR" sz="1200" b="1" i="0" u="none" strike="noStrike" cap="none" normalizeH="0" baseline="0" dirty="0" smtClean="0">
                        <a:ln>
                          <a:noFill/>
                        </a:ln>
                        <a:solidFill>
                          <a:srgbClr val="2F11E3"/>
                        </a:solidFill>
                        <a:effectLst/>
                        <a:latin typeface="Arial" charset="0"/>
                        <a:ea typeface="Microsoft YaHei" charset="-122"/>
                      </a:endParaRPr>
                    </a:p>
                    <a:p>
                      <a:endParaRPr lang="fr-FR" dirty="0"/>
                    </a:p>
                  </a:txBody>
                  <a:tcPr>
                    <a:solidFill>
                      <a:schemeClr val="tx2">
                        <a:lumMod val="20000"/>
                        <a:lumOff val="8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428596" y="1000108"/>
          <a:ext cx="8358245" cy="5162902"/>
        </p:xfrm>
        <a:graphic>
          <a:graphicData uri="http://schemas.openxmlformats.org/drawingml/2006/table">
            <a:tbl>
              <a:tblPr firstRow="1" bandRow="1">
                <a:solidFill>
                  <a:srgbClr val="E7EBF5"/>
                </a:solidFill>
                <a:tableStyleId>{5C22544A-7EE6-4342-B048-85BDC9FD1C3A}</a:tableStyleId>
              </a:tblPr>
              <a:tblGrid>
                <a:gridCol w="5715040"/>
                <a:gridCol w="1214446"/>
                <a:gridCol w="714380"/>
                <a:gridCol w="714379"/>
              </a:tblGrid>
              <a:tr h="428628">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CHOCOLAT </a:t>
                      </a:r>
                      <a:r>
                        <a:rPr lang="fr-FR" sz="800" b="1" kern="50" dirty="0">
                          <a:solidFill>
                            <a:schemeClr val="accent1">
                              <a:lumMod val="75000"/>
                            </a:schemeClr>
                          </a:solidFill>
                          <a:latin typeface="Arial" pitchFamily="34" charset="0"/>
                          <a:ea typeface="Andale Sans UI"/>
                          <a:cs typeface="Arial" pitchFamily="34" charset="0"/>
                        </a:rPr>
                        <a:t>+ SUPPLEMENT G + VCN (gélose)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Culture de bactéries exigeantes : </a:t>
                      </a:r>
                      <a:r>
                        <a:rPr lang="fr-FR" sz="800" b="1" i="1" dirty="0" err="1">
                          <a:solidFill>
                            <a:schemeClr val="accent1">
                              <a:lumMod val="75000"/>
                            </a:schemeClr>
                          </a:solidFill>
                          <a:latin typeface="Arial" pitchFamily="34" charset="0"/>
                          <a:cs typeface="Arial" pitchFamily="34" charset="0"/>
                        </a:rPr>
                        <a:t>Haemophilus</a:t>
                      </a:r>
                      <a:r>
                        <a:rPr lang="fr-FR" sz="800" b="1" i="1" dirty="0">
                          <a:solidFill>
                            <a:schemeClr val="accent1">
                              <a:lumMod val="75000"/>
                            </a:schemeClr>
                          </a:solidFill>
                          <a:latin typeface="Arial" pitchFamily="34" charset="0"/>
                          <a:cs typeface="Arial" pitchFamily="34" charset="0"/>
                        </a:rPr>
                        <a:t> et </a:t>
                      </a:r>
                      <a:r>
                        <a:rPr lang="fr-FR" sz="800" b="1" i="1" dirty="0" err="1">
                          <a:solidFill>
                            <a:schemeClr val="accent1">
                              <a:lumMod val="75000"/>
                            </a:schemeClr>
                          </a:solidFill>
                          <a:latin typeface="Arial" pitchFamily="34" charset="0"/>
                          <a:cs typeface="Arial" pitchFamily="34" charset="0"/>
                        </a:rPr>
                        <a:t>Neisseria</a:t>
                      </a:r>
                      <a:r>
                        <a:rPr lang="fr-FR" sz="800" b="1" dirty="0">
                          <a:solidFill>
                            <a:schemeClr val="accent1">
                              <a:lumMod val="75000"/>
                            </a:schemeClr>
                          </a:solidFill>
                          <a:latin typeface="Arial" pitchFamily="34" charset="0"/>
                          <a:cs typeface="Arial" pitchFamily="34" charset="0"/>
                        </a:rPr>
                        <a:t> </a:t>
                      </a:r>
                      <a:r>
                        <a:rPr lang="fr-FR" sz="800" b="0" dirty="0">
                          <a:solidFill>
                            <a:schemeClr val="accent1">
                              <a:lumMod val="75000"/>
                            </a:schemeClr>
                          </a:solidFill>
                          <a:latin typeface="Arial" pitchFamily="34" charset="0"/>
                          <a:cs typeface="Arial" pitchFamily="34" charset="0"/>
                        </a:rPr>
                        <a:t>( Gonocoques et de Méningocoques).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10 </a:t>
                      </a:r>
                      <a:r>
                        <a:rPr lang="fr-FR" sz="800" b="0" kern="50" dirty="0">
                          <a:solidFill>
                            <a:schemeClr val="accent1">
                              <a:lumMod val="75000"/>
                            </a:schemeClr>
                          </a:solidFill>
                          <a:latin typeface="Arial" pitchFamily="34" charset="0"/>
                          <a:ea typeface="Andale Sans UI"/>
                          <a:cs typeface="Arial" pitchFamily="34" charset="0"/>
                        </a:rPr>
                        <a:t>boîtes pétri Ø 90mm</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boîtes pétri  Ø 55mm</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5 </a:t>
                      </a:r>
                      <a:r>
                        <a:rPr lang="fr-FR" sz="800" b="0" kern="50" dirty="0">
                          <a:solidFill>
                            <a:schemeClr val="accent1">
                              <a:lumMod val="75000"/>
                            </a:schemeClr>
                          </a:solidFill>
                          <a:latin typeface="Arial" pitchFamily="34" charset="0"/>
                          <a:ea typeface="Andale Sans UI"/>
                          <a:cs typeface="Arial" pitchFamily="34" charset="0"/>
                        </a:rPr>
                        <a:t>00924</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5 00922</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28631">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CHOCOLAT </a:t>
                      </a:r>
                      <a:r>
                        <a:rPr lang="fr-FR" sz="800" b="1" kern="50" dirty="0">
                          <a:solidFill>
                            <a:schemeClr val="accent1">
                              <a:lumMod val="75000"/>
                            </a:schemeClr>
                          </a:solidFill>
                          <a:latin typeface="Arial" pitchFamily="34" charset="0"/>
                          <a:ea typeface="Andale Sans UI"/>
                          <a:cs typeface="Arial" pitchFamily="34" charset="0"/>
                        </a:rPr>
                        <a:t>+ SUPPLEMENT POLYVITAMINIQUE (gélose)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Culture de bactéries exigeantes : </a:t>
                      </a:r>
                      <a:r>
                        <a:rPr lang="fr-FR" sz="800" b="1" i="1" dirty="0" err="1">
                          <a:solidFill>
                            <a:schemeClr val="accent1">
                              <a:lumMod val="75000"/>
                            </a:schemeClr>
                          </a:solidFill>
                          <a:latin typeface="Arial" pitchFamily="34" charset="0"/>
                          <a:cs typeface="Arial" pitchFamily="34" charset="0"/>
                        </a:rPr>
                        <a:t>Haemophilus</a:t>
                      </a:r>
                      <a:r>
                        <a:rPr lang="fr-FR" sz="800" b="1" i="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et </a:t>
                      </a:r>
                      <a:r>
                        <a:rPr lang="fr-FR" sz="800" b="1" i="1" dirty="0" err="1">
                          <a:solidFill>
                            <a:schemeClr val="accent1">
                              <a:lumMod val="75000"/>
                            </a:schemeClr>
                          </a:solidFill>
                          <a:latin typeface="Arial" pitchFamily="34" charset="0"/>
                          <a:cs typeface="Arial" pitchFamily="34" charset="0"/>
                        </a:rPr>
                        <a:t>Neisseria</a:t>
                      </a:r>
                      <a:r>
                        <a:rPr lang="fr-FR" sz="800" dirty="0">
                          <a:solidFill>
                            <a:schemeClr val="accent1">
                              <a:lumMod val="75000"/>
                            </a:schemeClr>
                          </a:solidFill>
                          <a:latin typeface="Arial" pitchFamily="34" charset="0"/>
                          <a:cs typeface="Arial" pitchFamily="34" charset="0"/>
                        </a:rPr>
                        <a:t> ( Gonocoques et de Méningocoques).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90mm</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55mm</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5 00824</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5 00822</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428628">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CHOCOLAT+SUPPLEMENT </a:t>
                      </a:r>
                      <a:r>
                        <a:rPr lang="fr-FR" sz="800" b="1" kern="50" dirty="0">
                          <a:solidFill>
                            <a:schemeClr val="accent1">
                              <a:lumMod val="75000"/>
                            </a:schemeClr>
                          </a:solidFill>
                          <a:latin typeface="Arial" pitchFamily="34" charset="0"/>
                          <a:ea typeface="Andale Sans UI"/>
                          <a:cs typeface="Arial" pitchFamily="34" charset="0"/>
                        </a:rPr>
                        <a:t>POLYVITAMINIQUE + VCN (gélose)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Isolement de </a:t>
                      </a:r>
                      <a:r>
                        <a:rPr lang="fr-FR" sz="800" b="1" i="1" dirty="0" err="1">
                          <a:solidFill>
                            <a:schemeClr val="accent1">
                              <a:lumMod val="75000"/>
                            </a:schemeClr>
                          </a:solidFill>
                          <a:latin typeface="Arial" pitchFamily="34" charset="0"/>
                          <a:cs typeface="Arial" pitchFamily="34" charset="0"/>
                        </a:rPr>
                        <a:t>Neisseria</a:t>
                      </a:r>
                      <a:r>
                        <a:rPr lang="fr-FR" sz="800" b="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 Gonocoques et Méningocoques) dans les prélèvements pathologiques </a:t>
                      </a:r>
                      <a:r>
                        <a:rPr lang="fr-FR" sz="800" dirty="0" err="1">
                          <a:solidFill>
                            <a:schemeClr val="accent1">
                              <a:lumMod val="75000"/>
                            </a:schemeClr>
                          </a:solidFill>
                          <a:latin typeface="Arial" pitchFamily="34" charset="0"/>
                          <a:cs typeface="Arial" pitchFamily="34" charset="0"/>
                        </a:rPr>
                        <a:t>polymicrobiens</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90mm</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55mm</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5  00724</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5  00722</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8628">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CLARK  </a:t>
                      </a:r>
                      <a:r>
                        <a:rPr lang="fr-FR" sz="800" b="1" kern="50" dirty="0">
                          <a:solidFill>
                            <a:schemeClr val="accent1">
                              <a:lumMod val="75000"/>
                            </a:schemeClr>
                          </a:solidFill>
                          <a:latin typeface="Arial" pitchFamily="34" charset="0"/>
                          <a:ea typeface="Andale Sans UI"/>
                          <a:cs typeface="Arial" pitchFamily="34" charset="0"/>
                        </a:rPr>
                        <a:t>ET LUBS (milieu de)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Isolement de </a:t>
                      </a:r>
                      <a:r>
                        <a:rPr lang="fr-FR" sz="800" b="1" i="1" dirty="0" err="1">
                          <a:solidFill>
                            <a:schemeClr val="accent1">
                              <a:lumMod val="75000"/>
                            </a:schemeClr>
                          </a:solidFill>
                          <a:latin typeface="Arial" pitchFamily="34" charset="0"/>
                          <a:cs typeface="Arial" pitchFamily="34" charset="0"/>
                        </a:rPr>
                        <a:t>Neisseria</a:t>
                      </a:r>
                      <a:r>
                        <a:rPr lang="fr-FR" sz="800" dirty="0">
                          <a:solidFill>
                            <a:schemeClr val="accent1">
                              <a:lumMod val="75000"/>
                            </a:schemeClr>
                          </a:solidFill>
                          <a:latin typeface="Arial" pitchFamily="34" charset="0"/>
                          <a:cs typeface="Arial" pitchFamily="34" charset="0"/>
                        </a:rPr>
                        <a:t> ( Gonocoques et Méningocoques) dans les prélèvements pathologiques </a:t>
                      </a:r>
                      <a:r>
                        <a:rPr lang="fr-FR" sz="800" dirty="0" err="1">
                          <a:solidFill>
                            <a:schemeClr val="accent1">
                              <a:lumMod val="75000"/>
                            </a:schemeClr>
                          </a:solidFill>
                          <a:latin typeface="Arial" pitchFamily="34" charset="0"/>
                          <a:cs typeface="Arial" pitchFamily="34" charset="0"/>
                        </a:rPr>
                        <a:t>polymicrobiens</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5ml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07610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57187">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C.L.E.D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Utilisé pour l'isolement, la numération et la différenciation des micro-organismes urinaires.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boîtes pétri Ø 90mm</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5 01424</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5 01404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2 mois</a:t>
                      </a: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8628">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COLUMBIA  </a:t>
                      </a:r>
                      <a:r>
                        <a:rPr lang="fr-FR" sz="800" b="1" kern="50" dirty="0">
                          <a:solidFill>
                            <a:schemeClr val="accent1">
                              <a:lumMod val="75000"/>
                            </a:schemeClr>
                          </a:solidFill>
                          <a:latin typeface="Arial" pitchFamily="34" charset="0"/>
                          <a:ea typeface="Andale Sans UI"/>
                          <a:cs typeface="Arial" pitchFamily="34" charset="0"/>
                        </a:rPr>
                        <a:t>(milieu de base)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Additionné de sang de mouton ou de cheval (sang frais ou sang cuit), ce milieu convient parfaitement à la culture des bactéries exigeantes.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01104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8628">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COLUMBIA </a:t>
                      </a:r>
                      <a:r>
                        <a:rPr lang="fr-FR" sz="800" b="1" kern="50" dirty="0">
                          <a:solidFill>
                            <a:schemeClr val="accent1">
                              <a:lumMod val="75000"/>
                            </a:schemeClr>
                          </a:solidFill>
                          <a:latin typeface="Arial" pitchFamily="34" charset="0"/>
                          <a:ea typeface="Andale Sans UI"/>
                          <a:cs typeface="Arial" pitchFamily="34" charset="0"/>
                        </a:rPr>
                        <a:t>+ SANG FRAIS (gélose)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hautement nutritif utilisé pour la croissance des </a:t>
                      </a:r>
                      <a:r>
                        <a:rPr lang="fr-FR" sz="800" b="1" dirty="0">
                          <a:solidFill>
                            <a:schemeClr val="accent1">
                              <a:lumMod val="75000"/>
                            </a:schemeClr>
                          </a:solidFill>
                          <a:latin typeface="Arial" pitchFamily="34" charset="0"/>
                          <a:cs typeface="Arial" pitchFamily="34" charset="0"/>
                        </a:rPr>
                        <a:t>streptocoques</a:t>
                      </a:r>
                      <a:r>
                        <a:rPr lang="fr-FR" sz="800" dirty="0">
                          <a:solidFill>
                            <a:schemeClr val="accent1">
                              <a:lumMod val="75000"/>
                            </a:schemeClr>
                          </a:solidFill>
                          <a:latin typeface="Arial" pitchFamily="34" charset="0"/>
                          <a:cs typeface="Arial" pitchFamily="34" charset="0"/>
                        </a:rPr>
                        <a:t>, des </a:t>
                      </a:r>
                      <a:r>
                        <a:rPr lang="fr-FR" sz="800" b="1" dirty="0">
                          <a:solidFill>
                            <a:schemeClr val="accent1">
                              <a:lumMod val="75000"/>
                            </a:schemeClr>
                          </a:solidFill>
                          <a:latin typeface="Arial" pitchFamily="34" charset="0"/>
                          <a:cs typeface="Arial" pitchFamily="34" charset="0"/>
                        </a:rPr>
                        <a:t>Pneumocoques</a:t>
                      </a:r>
                      <a:r>
                        <a:rPr lang="fr-FR" sz="800" dirty="0">
                          <a:solidFill>
                            <a:schemeClr val="accent1">
                              <a:lumMod val="75000"/>
                            </a:schemeClr>
                          </a:solidFill>
                          <a:latin typeface="Arial" pitchFamily="34" charset="0"/>
                          <a:cs typeface="Arial" pitchFamily="34" charset="0"/>
                        </a:rPr>
                        <a:t>, de </a:t>
                      </a:r>
                      <a:r>
                        <a:rPr lang="fr-FR" sz="800" b="1" i="1" dirty="0">
                          <a:solidFill>
                            <a:schemeClr val="accent1">
                              <a:lumMod val="75000"/>
                            </a:schemeClr>
                          </a:solidFill>
                          <a:latin typeface="Arial" pitchFamily="34" charset="0"/>
                          <a:cs typeface="Arial" pitchFamily="34" charset="0"/>
                        </a:rPr>
                        <a:t>Listeria</a:t>
                      </a:r>
                      <a:r>
                        <a:rPr lang="fr-FR" sz="800" dirty="0">
                          <a:solidFill>
                            <a:schemeClr val="accent1">
                              <a:lumMod val="75000"/>
                            </a:schemeClr>
                          </a:solidFill>
                          <a:latin typeface="Arial" pitchFamily="34" charset="0"/>
                          <a:cs typeface="Arial" pitchFamily="34" charset="0"/>
                        </a:rPr>
                        <a:t> et pour l’étude de leur propriétés hémolytiques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boîtes pétri Ø 90mm</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01224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2 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8628">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COLUMBIA </a:t>
                      </a:r>
                      <a:r>
                        <a:rPr lang="fr-FR" sz="800" b="1" kern="50" dirty="0">
                          <a:solidFill>
                            <a:schemeClr val="accent1">
                              <a:lumMod val="75000"/>
                            </a:schemeClr>
                          </a:solidFill>
                          <a:latin typeface="Arial" pitchFamily="34" charset="0"/>
                          <a:ea typeface="Andale Sans UI"/>
                          <a:cs typeface="Arial" pitchFamily="34" charset="0"/>
                        </a:rPr>
                        <a:t>+ A. </a:t>
                      </a:r>
                      <a:r>
                        <a:rPr lang="fr-FR" sz="800" b="1" kern="50" dirty="0" err="1">
                          <a:solidFill>
                            <a:schemeClr val="accent1">
                              <a:lumMod val="75000"/>
                            </a:schemeClr>
                          </a:solidFill>
                          <a:latin typeface="Arial" pitchFamily="34" charset="0"/>
                          <a:ea typeface="Andale Sans UI"/>
                          <a:cs typeface="Arial" pitchFamily="34" charset="0"/>
                        </a:rPr>
                        <a:t>Nalidixique</a:t>
                      </a:r>
                      <a:r>
                        <a:rPr lang="fr-FR" sz="800" b="1" kern="50" dirty="0">
                          <a:solidFill>
                            <a:schemeClr val="accent1">
                              <a:lumMod val="75000"/>
                            </a:schemeClr>
                          </a:solidFill>
                          <a:latin typeface="Arial" pitchFamily="34" charset="0"/>
                          <a:ea typeface="Andale Sans UI"/>
                          <a:cs typeface="Arial" pitchFamily="34" charset="0"/>
                        </a:rPr>
                        <a:t> + Colistine + Sang (gélose)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Détection, isolement et détermination des caractéristiques hémolytiques des </a:t>
                      </a:r>
                      <a:r>
                        <a:rPr lang="fr-FR" sz="800" dirty="0" err="1">
                          <a:solidFill>
                            <a:schemeClr val="accent1">
                              <a:lumMod val="75000"/>
                            </a:schemeClr>
                          </a:solidFill>
                          <a:latin typeface="Arial" pitchFamily="34" charset="0"/>
                          <a:cs typeface="Arial" pitchFamily="34" charset="0"/>
                        </a:rPr>
                        <a:t>cocci</a:t>
                      </a:r>
                      <a:r>
                        <a:rPr lang="fr-FR" sz="800" dirty="0">
                          <a:solidFill>
                            <a:schemeClr val="accent1">
                              <a:lumMod val="75000"/>
                            </a:schemeClr>
                          </a:solidFill>
                          <a:latin typeface="Arial" pitchFamily="34" charset="0"/>
                          <a:cs typeface="Arial" pitchFamily="34" charset="0"/>
                        </a:rPr>
                        <a:t> à Gram positif </a:t>
                      </a:r>
                      <a:r>
                        <a:rPr lang="fr-FR" sz="800" dirty="0" smtClean="0">
                          <a:solidFill>
                            <a:schemeClr val="accent1">
                              <a:lumMod val="75000"/>
                            </a:schemeClr>
                          </a:solidFill>
                          <a:latin typeface="Arial" pitchFamily="34" charset="0"/>
                          <a:cs typeface="Arial" pitchFamily="34" charset="0"/>
                        </a:rPr>
                        <a:t>s</a:t>
                      </a:r>
                      <a:r>
                        <a:rPr lang="fr-FR" sz="800" baseline="0" dirty="0" smtClean="0">
                          <a:solidFill>
                            <a:schemeClr val="accent1">
                              <a:lumMod val="75000"/>
                            </a:schemeClr>
                          </a:solidFill>
                          <a:latin typeface="Arial" pitchFamily="34" charset="0"/>
                          <a:cs typeface="Arial" pitchFamily="34" charset="0"/>
                        </a:rPr>
                        <a:t> </a:t>
                      </a:r>
                      <a:r>
                        <a:rPr lang="fr-FR" sz="800" dirty="0" smtClean="0">
                          <a:solidFill>
                            <a:schemeClr val="accent1">
                              <a:lumMod val="75000"/>
                            </a:schemeClr>
                          </a:solidFill>
                          <a:latin typeface="Arial" pitchFamily="34" charset="0"/>
                          <a:cs typeface="Arial" pitchFamily="34" charset="0"/>
                        </a:rPr>
                        <a:t>à </a:t>
                      </a:r>
                      <a:r>
                        <a:rPr lang="fr-FR" sz="800" dirty="0">
                          <a:solidFill>
                            <a:schemeClr val="accent1">
                              <a:lumMod val="75000"/>
                            </a:schemeClr>
                          </a:solidFill>
                          <a:latin typeface="Arial" pitchFamily="34" charset="0"/>
                          <a:cs typeface="Arial" pitchFamily="34" charset="0"/>
                        </a:rPr>
                        <a:t>partir des prélèvements biologiques.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boîtes pétri Ø 90mm</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19324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2 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714380">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rial"/>
                          <a:cs typeface="Arial" pitchFamily="34" charset="0"/>
                        </a:rPr>
                        <a:t> COMPTAGE </a:t>
                      </a:r>
                      <a:r>
                        <a:rPr lang="fr-FR" sz="800" b="1" kern="50" dirty="0">
                          <a:solidFill>
                            <a:schemeClr val="accent1">
                              <a:lumMod val="75000"/>
                            </a:schemeClr>
                          </a:solidFill>
                          <a:latin typeface="Arial" pitchFamily="34" charset="0"/>
                          <a:ea typeface="Arial"/>
                          <a:cs typeface="Arial" pitchFamily="34" charset="0"/>
                        </a:rPr>
                        <a:t>DES GERMES DE SURFACE (gélose pour) </a:t>
                      </a:r>
                      <a:endParaRPr lang="fr-FR" sz="800" b="1" kern="50" dirty="0" smtClean="0">
                        <a:solidFill>
                          <a:schemeClr val="accent1">
                            <a:lumMod val="75000"/>
                          </a:schemeClr>
                        </a:solidFill>
                        <a:latin typeface="Arial" pitchFamily="34" charset="0"/>
                        <a:ea typeface="Arial"/>
                        <a:cs typeface="Arial" pitchFamily="34" charset="0"/>
                      </a:endParaRPr>
                    </a:p>
                    <a:p>
                      <a:pPr marL="108000" algn="l">
                        <a:lnSpc>
                          <a:spcPct val="100000"/>
                        </a:lnSpc>
                        <a:spcAft>
                          <a:spcPts val="0"/>
                        </a:spcAft>
                      </a:pPr>
                      <a:r>
                        <a:rPr kumimoji="0" lang="fr-FR" sz="800" kern="1200" baseline="0" dirty="0" smtClean="0">
                          <a:solidFill>
                            <a:schemeClr val="accent1">
                              <a:lumMod val="75000"/>
                            </a:schemeClr>
                          </a:solidFill>
                          <a:latin typeface="Arial" pitchFamily="34" charset="0"/>
                          <a:ea typeface="+mn-ea"/>
                          <a:cs typeface="Arial" pitchFamily="34" charset="0"/>
                        </a:rPr>
                        <a:t> La gélose pour le comptage des germes de surface permet de dénombrer les microorganismes par application directe </a:t>
                      </a:r>
                    </a:p>
                    <a:p>
                      <a:pPr marL="108000" algn="l">
                        <a:lnSpc>
                          <a:spcPct val="100000"/>
                        </a:lnSpc>
                        <a:spcAft>
                          <a:spcPts val="0"/>
                        </a:spcAft>
                      </a:pPr>
                      <a:r>
                        <a:rPr kumimoji="0" lang="fr-FR" sz="800" kern="1200" baseline="0" dirty="0" smtClean="0">
                          <a:solidFill>
                            <a:schemeClr val="accent1">
                              <a:lumMod val="75000"/>
                            </a:schemeClr>
                          </a:solidFill>
                          <a:latin typeface="Arial" pitchFamily="34" charset="0"/>
                          <a:ea typeface="+mn-ea"/>
                          <a:cs typeface="Arial" pitchFamily="34" charset="0"/>
                        </a:rPr>
                        <a:t>de gélose sur les surfaces à tester. Le milieu, dérivé de la gélose caséine-soja, contient 4 substances neutralisantes qui       assurent l'inactivation de la plupart des désinfectants pouvant se trouver éventuellement présents à l'état de traces après</a:t>
                      </a:r>
                    </a:p>
                    <a:p>
                      <a:pPr algn="l"/>
                      <a:r>
                        <a:rPr kumimoji="0" lang="fr-FR" sz="800" kern="1200" baseline="0" dirty="0" smtClean="0">
                          <a:solidFill>
                            <a:schemeClr val="accent1">
                              <a:lumMod val="75000"/>
                            </a:schemeClr>
                          </a:solidFill>
                          <a:latin typeface="Arial" pitchFamily="34" charset="0"/>
                          <a:ea typeface="+mn-ea"/>
                          <a:cs typeface="Arial" pitchFamily="34" charset="0"/>
                        </a:rPr>
                        <a:t>    un nettoyage.</a:t>
                      </a:r>
                      <a:endParaRPr lang="fr-FR" sz="800" b="1" kern="50" dirty="0" smtClean="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pP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rial"/>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rial"/>
                          <a:cs typeface="Arial" pitchFamily="34" charset="0"/>
                        </a:rPr>
                        <a:t> </a:t>
                      </a:r>
                      <a:r>
                        <a:rPr lang="fr-FR" sz="800" kern="50" dirty="0">
                          <a:solidFill>
                            <a:schemeClr val="accent1">
                              <a:lumMod val="75000"/>
                            </a:schemeClr>
                          </a:solidFill>
                          <a:latin typeface="Arial" pitchFamily="34" charset="0"/>
                          <a:ea typeface="Arial"/>
                          <a:cs typeface="Arial" pitchFamily="34" charset="0"/>
                        </a:rPr>
                        <a:t>5 13704</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91496">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CONSERVATION </a:t>
                      </a:r>
                      <a:r>
                        <a:rPr lang="fr-FR" sz="800" b="1" kern="50" dirty="0">
                          <a:solidFill>
                            <a:schemeClr val="accent1">
                              <a:lumMod val="75000"/>
                            </a:schemeClr>
                          </a:solidFill>
                          <a:latin typeface="Arial" pitchFamily="34" charset="0"/>
                          <a:ea typeface="Andale Sans UI"/>
                          <a:cs typeface="Arial" pitchFamily="34" charset="0"/>
                        </a:rPr>
                        <a:t>DES SOUCHES (milieu de)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principalement destiné à la conservation des Entérobactéries.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10416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82300">
                <a:tc>
                  <a:txBody>
                    <a:bodyPr/>
                    <a:lstStyle/>
                    <a:p>
                      <a:pPr marL="108000" algn="l">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DENOMBREMENT </a:t>
                      </a:r>
                      <a:r>
                        <a:rPr lang="fr-FR" sz="800" b="1" kern="50" dirty="0">
                          <a:solidFill>
                            <a:schemeClr val="accent1">
                              <a:lumMod val="75000"/>
                            </a:schemeClr>
                          </a:solidFill>
                          <a:latin typeface="Arial" pitchFamily="34" charset="0"/>
                          <a:ea typeface="Andale Sans UI"/>
                          <a:cs typeface="Arial" pitchFamily="34" charset="0"/>
                        </a:rPr>
                        <a:t>P.C.A. (Plate Count Agar) </a:t>
                      </a:r>
                      <a:r>
                        <a:rPr lang="fr-FR" sz="800" kern="50" dirty="0">
                          <a:solidFill>
                            <a:schemeClr val="accent1">
                              <a:lumMod val="75000"/>
                            </a:schemeClr>
                          </a:solidFill>
                          <a:latin typeface="Arial" pitchFamily="34" charset="0"/>
                          <a:ea typeface="Andale Sans UI"/>
                          <a:cs typeface="Arial" pitchFamily="34" charset="0"/>
                        </a:rPr>
                        <a:t>(gélose standard avec glucose)</a:t>
                      </a:r>
                    </a:p>
                    <a:p>
                      <a:pPr marL="108000" algn="l">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Détermination quantitative des bactéries aérobies dans le lait, dans l’eau et dans les produits alimentaires ainsi que dans les produits pharmaceutiques cosmétiques et leurs matières premières.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04504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428596" y="714355"/>
          <a:ext cx="8358247" cy="5680400"/>
        </p:xfrm>
        <a:graphic>
          <a:graphicData uri="http://schemas.openxmlformats.org/drawingml/2006/table">
            <a:tbl>
              <a:tblPr firstRow="1" bandRow="1">
                <a:solidFill>
                  <a:srgbClr val="E7EBF5"/>
                </a:solidFill>
                <a:tableStyleId>{5C22544A-7EE6-4342-B048-85BDC9FD1C3A}</a:tableStyleId>
              </a:tblPr>
              <a:tblGrid>
                <a:gridCol w="5643602"/>
                <a:gridCol w="1214446"/>
                <a:gridCol w="785818"/>
                <a:gridCol w="714381"/>
              </a:tblGrid>
              <a:tr h="361202">
                <a:tc>
                  <a:txBody>
                    <a:bodyPr/>
                    <a:lstStyle/>
                    <a:p>
                      <a:pPr marL="108000" algn="l">
                        <a:lnSpc>
                          <a:spcPct val="100000"/>
                        </a:lnSpc>
                        <a:spcBef>
                          <a:spcPts val="0"/>
                        </a:spcBef>
                        <a:spcAft>
                          <a:spcPts val="0"/>
                        </a:spcAft>
                      </a:pPr>
                      <a:r>
                        <a:rPr lang="fr-FR" sz="800" b="1" kern="50" baseline="0" dirty="0" smtClean="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EAU </a:t>
                      </a:r>
                      <a:r>
                        <a:rPr lang="fr-FR" sz="800" b="1" kern="50" dirty="0">
                          <a:solidFill>
                            <a:schemeClr val="accent1">
                              <a:lumMod val="75000"/>
                            </a:schemeClr>
                          </a:solidFill>
                          <a:latin typeface="Arial" pitchFamily="34" charset="0"/>
                          <a:ea typeface="Andale Sans UI"/>
                          <a:cs typeface="Arial" pitchFamily="34" charset="0"/>
                        </a:rPr>
                        <a:t>DISTILLEE STERILE</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tubes de 10ml </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tubes de 5ml </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Flacon de 100ml </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5 02716</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5 02710</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5 02704</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26810">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EAU </a:t>
                      </a:r>
                      <a:r>
                        <a:rPr lang="fr-FR" sz="800" b="1" kern="50" dirty="0">
                          <a:solidFill>
                            <a:schemeClr val="accent1">
                              <a:lumMod val="75000"/>
                            </a:schemeClr>
                          </a:solidFill>
                          <a:latin typeface="Arial" pitchFamily="34" charset="0"/>
                          <a:ea typeface="Andale Sans UI"/>
                          <a:cs typeface="Arial" pitchFamily="34" charset="0"/>
                        </a:rPr>
                        <a:t>PHYSIOLOGIQUE (</a:t>
                      </a:r>
                      <a:r>
                        <a:rPr lang="fr-FR" sz="800" b="1" kern="50" dirty="0" err="1">
                          <a:solidFill>
                            <a:schemeClr val="accent1">
                              <a:lumMod val="75000"/>
                            </a:schemeClr>
                          </a:solidFill>
                          <a:latin typeface="Arial" pitchFamily="34" charset="0"/>
                          <a:ea typeface="Andale Sans UI"/>
                          <a:cs typeface="Arial" pitchFamily="34" charset="0"/>
                        </a:rPr>
                        <a:t>NaCl</a:t>
                      </a:r>
                      <a:r>
                        <a:rPr lang="fr-FR" sz="800" b="1" kern="50" dirty="0">
                          <a:solidFill>
                            <a:schemeClr val="accent1">
                              <a:lumMod val="75000"/>
                            </a:schemeClr>
                          </a:solidFill>
                          <a:latin typeface="Arial" pitchFamily="34" charset="0"/>
                          <a:ea typeface="Andale Sans UI"/>
                          <a:cs typeface="Arial" pitchFamily="34" charset="0"/>
                        </a:rPr>
                        <a:t> à 9%0)</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10ml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Flacon de 100ml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5 02816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5 02804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431272">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EAU  </a:t>
                      </a:r>
                      <a:r>
                        <a:rPr lang="fr-FR" sz="800" b="1" kern="50" dirty="0">
                          <a:solidFill>
                            <a:schemeClr val="accent1">
                              <a:lumMod val="75000"/>
                            </a:schemeClr>
                          </a:solidFill>
                          <a:latin typeface="Arial" pitchFamily="34" charset="0"/>
                          <a:ea typeface="Andale Sans UI"/>
                          <a:cs typeface="Arial" pitchFamily="34" charset="0"/>
                        </a:rPr>
                        <a:t>PEPTONEE  EXEMPTE  D’INDOLE</a:t>
                      </a:r>
                      <a:endParaRPr lang="fr-FR" sz="800" kern="50" dirty="0">
                        <a:solidFill>
                          <a:schemeClr val="accent1">
                            <a:lumMod val="75000"/>
                          </a:schemeClr>
                        </a:solidFill>
                        <a:latin typeface="Arial" pitchFamily="34" charset="0"/>
                        <a:ea typeface="Andale Sans UI"/>
                        <a:cs typeface="Arial" pitchFamily="34" charset="0"/>
                      </a:endParaRPr>
                    </a:p>
                    <a:p>
                      <a:pPr marL="108000" indent="-205105"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Milieu </a:t>
                      </a:r>
                      <a:r>
                        <a:rPr lang="fr-FR" sz="800" dirty="0">
                          <a:solidFill>
                            <a:schemeClr val="accent1">
                              <a:lumMod val="75000"/>
                            </a:schemeClr>
                          </a:solidFill>
                          <a:latin typeface="Arial" pitchFamily="34" charset="0"/>
                          <a:cs typeface="Arial" pitchFamily="34" charset="0"/>
                        </a:rPr>
                        <a:t>convenable pour la croissance des bactéries ne présentant pas d’exigences particulières. </a:t>
                      </a:r>
                    </a:p>
                    <a:p>
                      <a:pPr marL="108000" indent="-205105"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     Recherche </a:t>
                      </a:r>
                      <a:r>
                        <a:rPr lang="fr-FR" sz="800" dirty="0">
                          <a:solidFill>
                            <a:schemeClr val="accent1">
                              <a:lumMod val="75000"/>
                            </a:schemeClr>
                          </a:solidFill>
                          <a:latin typeface="Arial" pitchFamily="34" charset="0"/>
                          <a:cs typeface="Arial" pitchFamily="34" charset="0"/>
                        </a:rPr>
                        <a:t>de production d’indole.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05516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9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669643">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EAU </a:t>
                      </a:r>
                      <a:r>
                        <a:rPr lang="fr-FR" sz="800" b="1" kern="50" dirty="0">
                          <a:solidFill>
                            <a:schemeClr val="accent1">
                              <a:lumMod val="75000"/>
                            </a:schemeClr>
                          </a:solidFill>
                          <a:latin typeface="Arial" pitchFamily="34" charset="0"/>
                          <a:ea typeface="Andale Sans UI"/>
                          <a:cs typeface="Arial" pitchFamily="34" charset="0"/>
                        </a:rPr>
                        <a:t>PEPTONEE </a:t>
                      </a:r>
                      <a:r>
                        <a:rPr lang="fr-FR" sz="800" b="1" kern="50" dirty="0" smtClean="0">
                          <a:solidFill>
                            <a:schemeClr val="accent1">
                              <a:lumMod val="75000"/>
                            </a:schemeClr>
                          </a:solidFill>
                          <a:latin typeface="Arial" pitchFamily="34" charset="0"/>
                          <a:ea typeface="Andale Sans UI"/>
                          <a:cs typeface="Arial" pitchFamily="34" charset="0"/>
                        </a:rPr>
                        <a:t>TAMPONNEE</a:t>
                      </a:r>
                      <a:endParaRPr lang="fr-FR" sz="800" b="1"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pPr>
                      <a:r>
                        <a:rPr lang="fr-FR" sz="800" dirty="0" smtClean="0">
                          <a:solidFill>
                            <a:schemeClr val="accent1">
                              <a:lumMod val="75000"/>
                            </a:schemeClr>
                          </a:solidFill>
                          <a:latin typeface="Arial" pitchFamily="34" charset="0"/>
                          <a:cs typeface="Arial" pitchFamily="34" charset="0"/>
                        </a:rPr>
                        <a:t>C’est un diluant destiné à la préparation des suspensions-mères de laits en poudre et concentrés, de</a:t>
                      </a:r>
                      <a:r>
                        <a:rPr lang="fr-FR" sz="800" baseline="0" dirty="0" smtClean="0">
                          <a:solidFill>
                            <a:schemeClr val="accent1">
                              <a:lumMod val="75000"/>
                            </a:schemeClr>
                          </a:solidFill>
                          <a:latin typeface="Arial" pitchFamily="34" charset="0"/>
                          <a:cs typeface="Arial" pitchFamily="34" charset="0"/>
                        </a:rPr>
                        <a:t>   </a:t>
                      </a:r>
                      <a:r>
                        <a:rPr lang="fr-FR" sz="800" dirty="0" smtClean="0">
                          <a:solidFill>
                            <a:schemeClr val="accent1">
                              <a:lumMod val="75000"/>
                            </a:schemeClr>
                          </a:solidFill>
                          <a:latin typeface="Arial" pitchFamily="34" charset="0"/>
                          <a:cs typeface="Arial" pitchFamily="34" charset="0"/>
                        </a:rPr>
                        <a:t>yaourts de </a:t>
                      </a:r>
                      <a:r>
                        <a:rPr lang="fr-FR" sz="800" dirty="0">
                          <a:solidFill>
                            <a:schemeClr val="accent1">
                              <a:lumMod val="75000"/>
                            </a:schemeClr>
                          </a:solidFill>
                          <a:latin typeface="Arial" pitchFamily="34" charset="0"/>
                          <a:cs typeface="Arial" pitchFamily="34" charset="0"/>
                        </a:rPr>
                        <a:t>produits laitiers, de produits d’origine animale et d’autres produits alimentaires. Ce milieu est également utilisé pour le </a:t>
                      </a:r>
                      <a:r>
                        <a:rPr lang="fr-FR" sz="800" dirty="0" err="1">
                          <a:solidFill>
                            <a:schemeClr val="accent1">
                              <a:lumMod val="75000"/>
                            </a:schemeClr>
                          </a:solidFill>
                          <a:latin typeface="Arial" pitchFamily="34" charset="0"/>
                          <a:cs typeface="Arial" pitchFamily="34" charset="0"/>
                        </a:rPr>
                        <a:t>préenrichissement</a:t>
                      </a:r>
                      <a:r>
                        <a:rPr lang="fr-FR" sz="800" dirty="0">
                          <a:solidFill>
                            <a:schemeClr val="accent1">
                              <a:lumMod val="75000"/>
                            </a:schemeClr>
                          </a:solidFill>
                          <a:latin typeface="Arial" pitchFamily="34" charset="0"/>
                          <a:cs typeface="Arial" pitchFamily="34" charset="0"/>
                        </a:rPr>
                        <a:t> des salmonelles préalablement aux phases d’enrichissement sélectif et d’isolement. Il permet notamment de revivifier les microorganismes ayant subi des traitements </a:t>
                      </a:r>
                      <a:r>
                        <a:rPr lang="fr-FR" sz="800" dirty="0" err="1">
                          <a:solidFill>
                            <a:schemeClr val="accent1">
                              <a:lumMod val="75000"/>
                            </a:schemeClr>
                          </a:solidFill>
                          <a:latin typeface="Arial" pitchFamily="34" charset="0"/>
                          <a:cs typeface="Arial" pitchFamily="34" charset="0"/>
                        </a:rPr>
                        <a:t>sublétaux</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10ml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225ml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5 05616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5 05604</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5 05600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38024">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EAU  </a:t>
                      </a:r>
                      <a:r>
                        <a:rPr lang="fr-FR" sz="800" b="1" kern="50" dirty="0">
                          <a:solidFill>
                            <a:schemeClr val="accent1">
                              <a:lumMod val="75000"/>
                            </a:schemeClr>
                          </a:solidFill>
                          <a:latin typeface="Arial" pitchFamily="34" charset="0"/>
                          <a:ea typeface="Andale Sans UI"/>
                          <a:cs typeface="Arial" pitchFamily="34" charset="0"/>
                        </a:rPr>
                        <a:t>PEPTONEE TAMPONNEE + TWEEN</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err="1">
                          <a:solidFill>
                            <a:schemeClr val="accent1">
                              <a:lumMod val="75000"/>
                            </a:schemeClr>
                          </a:solidFill>
                          <a:latin typeface="Arial" pitchFamily="34" charset="0"/>
                          <a:cs typeface="Arial" pitchFamily="34" charset="0"/>
                        </a:rPr>
                        <a:t>Préenrichissement</a:t>
                      </a:r>
                      <a:r>
                        <a:rPr lang="fr-FR" sz="800" dirty="0">
                          <a:solidFill>
                            <a:schemeClr val="accent1">
                              <a:lumMod val="75000"/>
                            </a:schemeClr>
                          </a:solidFill>
                          <a:latin typeface="Arial" pitchFamily="34" charset="0"/>
                          <a:cs typeface="Arial" pitchFamily="34" charset="0"/>
                        </a:rPr>
                        <a:t> des </a:t>
                      </a:r>
                      <a:r>
                        <a:rPr lang="fr-FR" sz="800" b="1" dirty="0">
                          <a:solidFill>
                            <a:schemeClr val="accent1">
                              <a:lumMod val="75000"/>
                            </a:schemeClr>
                          </a:solidFill>
                          <a:latin typeface="Arial" pitchFamily="34" charset="0"/>
                          <a:cs typeface="Arial" pitchFamily="34" charset="0"/>
                        </a:rPr>
                        <a:t>salmonelles</a:t>
                      </a:r>
                      <a:r>
                        <a:rPr lang="fr-FR" sz="800" dirty="0">
                          <a:solidFill>
                            <a:schemeClr val="accent1">
                              <a:lumMod val="75000"/>
                            </a:schemeClr>
                          </a:solidFill>
                          <a:latin typeface="Arial" pitchFamily="34" charset="0"/>
                          <a:cs typeface="Arial" pitchFamily="34" charset="0"/>
                        </a:rPr>
                        <a:t> dans les produits de nature  lipidique insolubles dans l’eau.</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a:t>
                      </a:r>
                      <a:r>
                        <a:rPr lang="fr-FR" sz="800" kern="50" dirty="0" smtClean="0">
                          <a:solidFill>
                            <a:schemeClr val="accent1">
                              <a:lumMod val="75000"/>
                            </a:schemeClr>
                          </a:solidFill>
                          <a:latin typeface="Arial" pitchFamily="34" charset="0"/>
                          <a:ea typeface="Andale Sans UI"/>
                          <a:cs typeface="Arial" pitchFamily="34" charset="0"/>
                        </a:rPr>
                        <a:t>9ml</a:t>
                      </a:r>
                      <a:endParaRPr lang="fr-FR" sz="8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5 18216</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5 18204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68749">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EIDEL </a:t>
                      </a:r>
                      <a:r>
                        <a:rPr lang="fr-FR" sz="800" b="1" kern="50" dirty="0">
                          <a:solidFill>
                            <a:schemeClr val="accent1">
                              <a:lumMod val="75000"/>
                            </a:schemeClr>
                          </a:solidFill>
                          <a:latin typeface="Arial" pitchFamily="34" charset="0"/>
                          <a:ea typeface="Andale Sans UI"/>
                          <a:cs typeface="Arial" pitchFamily="34" charset="0"/>
                        </a:rPr>
                        <a:t>KAMPELMACHER (gélose au vert brillant et au rouge de phénol)</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employé pour l’isolement des </a:t>
                      </a:r>
                      <a:r>
                        <a:rPr lang="fr-FR" sz="800" b="1" dirty="0">
                          <a:solidFill>
                            <a:schemeClr val="accent1">
                              <a:lumMod val="75000"/>
                            </a:schemeClr>
                          </a:solidFill>
                          <a:latin typeface="Arial" pitchFamily="34" charset="0"/>
                          <a:cs typeface="Arial" pitchFamily="34" charset="0"/>
                        </a:rPr>
                        <a:t>salmonelles</a:t>
                      </a:r>
                      <a:r>
                        <a:rPr lang="fr-FR" sz="800" dirty="0">
                          <a:solidFill>
                            <a:schemeClr val="accent1">
                              <a:lumMod val="75000"/>
                            </a:schemeClr>
                          </a:solidFill>
                          <a:latin typeface="Arial" pitchFamily="34" charset="0"/>
                          <a:cs typeface="Arial" pitchFamily="34" charset="0"/>
                        </a:rPr>
                        <a:t> dans les produits alimentaires et les eaux, spécialement lorsque ces microorganismes sont présents en petit nombre.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09004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61202">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E.M.B </a:t>
                      </a:r>
                      <a:r>
                        <a:rPr lang="fr-FR" sz="800" b="1" kern="50" dirty="0">
                          <a:solidFill>
                            <a:schemeClr val="accent1">
                              <a:lumMod val="75000"/>
                            </a:schemeClr>
                          </a:solidFill>
                          <a:latin typeface="Arial" pitchFamily="34" charset="0"/>
                          <a:ea typeface="Andale Sans UI"/>
                          <a:cs typeface="Arial" pitchFamily="34" charset="0"/>
                        </a:rPr>
                        <a:t>(milieu de </a:t>
                      </a:r>
                      <a:r>
                        <a:rPr lang="fr-FR" sz="800" b="1" kern="50" dirty="0" err="1">
                          <a:solidFill>
                            <a:schemeClr val="accent1">
                              <a:lumMod val="75000"/>
                            </a:schemeClr>
                          </a:solidFill>
                          <a:latin typeface="Arial" pitchFamily="34" charset="0"/>
                          <a:ea typeface="Andale Sans UI"/>
                          <a:cs typeface="Arial" pitchFamily="34" charset="0"/>
                        </a:rPr>
                        <a:t>Taegue</a:t>
                      </a:r>
                      <a:r>
                        <a:rPr lang="fr-FR" sz="800" b="1" kern="50" dirty="0">
                          <a:solidFill>
                            <a:schemeClr val="accent1">
                              <a:lumMod val="75000"/>
                            </a:schemeClr>
                          </a:solidFill>
                          <a:latin typeface="Arial" pitchFamily="34" charset="0"/>
                          <a:ea typeface="Andale Sans UI"/>
                          <a:cs typeface="Arial" pitchFamily="34" charset="0"/>
                        </a:rPr>
                        <a:t>)</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Isolement et  différenciation des</a:t>
                      </a:r>
                      <a:r>
                        <a:rPr lang="fr-FR" sz="800" b="1" dirty="0">
                          <a:solidFill>
                            <a:schemeClr val="accent1">
                              <a:lumMod val="75000"/>
                            </a:schemeClr>
                          </a:solidFill>
                          <a:latin typeface="Arial" pitchFamily="34" charset="0"/>
                          <a:cs typeface="Arial" pitchFamily="34" charset="0"/>
                        </a:rPr>
                        <a:t> Entérobactéries</a:t>
                      </a:r>
                      <a:r>
                        <a:rPr lang="fr-FR" sz="800" dirty="0">
                          <a:solidFill>
                            <a:schemeClr val="accent1">
                              <a:lumMod val="75000"/>
                            </a:schemeClr>
                          </a:solidFill>
                          <a:latin typeface="Arial" pitchFamily="34" charset="0"/>
                          <a:cs typeface="Arial" pitchFamily="34" charset="0"/>
                        </a:rPr>
                        <a:t>.</a:t>
                      </a: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Il peut également servir à l'identification de</a:t>
                      </a:r>
                      <a:r>
                        <a:rPr lang="fr-FR" sz="800" b="1" i="1" dirty="0">
                          <a:solidFill>
                            <a:schemeClr val="accent1">
                              <a:lumMod val="75000"/>
                            </a:schemeClr>
                          </a:solidFill>
                          <a:latin typeface="Arial" pitchFamily="34" charset="0"/>
                          <a:cs typeface="Arial" pitchFamily="34" charset="0"/>
                        </a:rPr>
                        <a:t> Candida </a:t>
                      </a:r>
                      <a:r>
                        <a:rPr lang="fr-FR" sz="800" b="1" i="1" dirty="0" err="1">
                          <a:solidFill>
                            <a:schemeClr val="accent1">
                              <a:lumMod val="75000"/>
                            </a:schemeClr>
                          </a:solidFill>
                          <a:latin typeface="Arial" pitchFamily="34" charset="0"/>
                          <a:cs typeface="Arial" pitchFamily="34" charset="0"/>
                        </a:rPr>
                        <a:t>albicans</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a:solidFill>
                          <a:schemeClr val="accent1">
                            <a:lumMod val="75000"/>
                          </a:schemeClr>
                        </a:solidFill>
                        <a:latin typeface="Arial" pitchFamily="34" charset="0"/>
                        <a:ea typeface="Andale Sans UI"/>
                        <a:cs typeface="Arial" pitchFamily="34" charset="0"/>
                      </a:endParaRPr>
                    </a:p>
                    <a:p>
                      <a:pPr algn="l">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a:solidFill>
                          <a:schemeClr val="accent1">
                            <a:lumMod val="75000"/>
                          </a:schemeClr>
                        </a:solidFill>
                        <a:latin typeface="Arial" pitchFamily="34" charset="0"/>
                        <a:ea typeface="Andale Sans UI"/>
                        <a:cs typeface="Arial" pitchFamily="34" charset="0"/>
                      </a:endParaRPr>
                    </a:p>
                    <a:p>
                      <a:pPr algn="l">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5 </a:t>
                      </a:r>
                      <a:r>
                        <a:rPr lang="fr-FR" sz="800" kern="50" dirty="0">
                          <a:solidFill>
                            <a:schemeClr val="accent1">
                              <a:lumMod val="75000"/>
                            </a:schemeClr>
                          </a:solidFill>
                          <a:latin typeface="Arial" pitchFamily="34" charset="0"/>
                          <a:ea typeface="Andale Sans UI"/>
                          <a:cs typeface="Arial" pitchFamily="34" charset="0"/>
                        </a:rPr>
                        <a:t>06404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18754">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EMULSION </a:t>
                      </a:r>
                      <a:r>
                        <a:rPr lang="fr-FR" sz="800" b="1" kern="50" dirty="0">
                          <a:solidFill>
                            <a:schemeClr val="accent1">
                              <a:lumMod val="75000"/>
                            </a:schemeClr>
                          </a:solidFill>
                          <a:latin typeface="Arial" pitchFamily="34" charset="0"/>
                          <a:ea typeface="Andale Sans UI"/>
                          <a:cs typeface="Arial" pitchFamily="34" charset="0"/>
                        </a:rPr>
                        <a:t>DE JAUNE D’ŒUF AU TELLURITE DE POTASSIUM</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pPr>
                      <a:r>
                        <a:rPr lang="fr-FR" sz="800" kern="50" dirty="0">
                          <a:solidFill>
                            <a:schemeClr val="accent1">
                              <a:lumMod val="75000"/>
                            </a:schemeClr>
                          </a:solidFill>
                          <a:latin typeface="Arial" pitchFamily="34" charset="0"/>
                          <a:ea typeface="Andale Sans UI"/>
                          <a:cs typeface="Arial" pitchFamily="34" charset="0"/>
                        </a:rPr>
                        <a:t>(supplément  pour  milieu  Baird-Parker)</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l">
                        <a:spcAft>
                          <a:spcPts val="0"/>
                        </a:spcAft>
                      </a:pPr>
                      <a:r>
                        <a:rPr lang="fr-FR" sz="800" kern="50" dirty="0" smtClean="0">
                          <a:solidFill>
                            <a:schemeClr val="accent1">
                              <a:lumMod val="75000"/>
                            </a:schemeClr>
                          </a:solidFill>
                          <a:latin typeface="Arial" pitchFamily="34" charset="0"/>
                          <a:ea typeface="Andale Sans UI"/>
                          <a:cs typeface="Arial" pitchFamily="34" charset="0"/>
                        </a:rPr>
                        <a:t>         3 00804</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61202">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ENTEROBACTERIES </a:t>
                      </a:r>
                      <a:r>
                        <a:rPr lang="fr-FR" sz="800" b="1" kern="50" dirty="0">
                          <a:solidFill>
                            <a:schemeClr val="accent1">
                              <a:lumMod val="75000"/>
                            </a:schemeClr>
                          </a:solidFill>
                          <a:latin typeface="Arial" pitchFamily="34" charset="0"/>
                          <a:ea typeface="Andale Sans UI"/>
                          <a:cs typeface="Arial" pitchFamily="34" charset="0"/>
                        </a:rPr>
                        <a:t>(bouillon d’enrichissement pour) Selon MOSSEL</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Enrichissement sélectif pour la recherche des</a:t>
                      </a:r>
                      <a:r>
                        <a:rPr lang="fr-FR" sz="800"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Enterobactériaceae</a:t>
                      </a:r>
                      <a:r>
                        <a:rPr lang="fr-FR" sz="800" b="1" i="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dans les produits pharmaceutiques et les produits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16704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81602">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ESCULINE </a:t>
                      </a:r>
                      <a:r>
                        <a:rPr lang="fr-FR" sz="800" b="1" kern="50" dirty="0">
                          <a:solidFill>
                            <a:schemeClr val="accent1">
                              <a:lumMod val="75000"/>
                            </a:schemeClr>
                          </a:solidFill>
                          <a:latin typeface="Arial" pitchFamily="34" charset="0"/>
                          <a:ea typeface="Andale Sans UI"/>
                          <a:cs typeface="Arial" pitchFamily="34" charset="0"/>
                        </a:rPr>
                        <a:t>(gélose à)</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particulièrement utilisé pour différencier </a:t>
                      </a:r>
                      <a:r>
                        <a:rPr lang="fr-FR" sz="800" b="1" i="1" dirty="0">
                          <a:solidFill>
                            <a:schemeClr val="accent1">
                              <a:lumMod val="75000"/>
                            </a:schemeClr>
                          </a:solidFill>
                          <a:latin typeface="Arial" pitchFamily="34" charset="0"/>
                          <a:cs typeface="Arial" pitchFamily="34" charset="0"/>
                        </a:rPr>
                        <a:t>Listeria </a:t>
                      </a:r>
                      <a:r>
                        <a:rPr lang="fr-FR" sz="800" b="1" i="1" dirty="0" err="1">
                          <a:solidFill>
                            <a:schemeClr val="accent1">
                              <a:lumMod val="75000"/>
                            </a:schemeClr>
                          </a:solidFill>
                          <a:latin typeface="Arial" pitchFamily="34" charset="0"/>
                          <a:cs typeface="Arial" pitchFamily="34" charset="0"/>
                        </a:rPr>
                        <a:t>monocytogenes</a:t>
                      </a:r>
                      <a:r>
                        <a:rPr lang="fr-FR" sz="800" dirty="0">
                          <a:solidFill>
                            <a:schemeClr val="accent1">
                              <a:lumMod val="75000"/>
                            </a:schemeClr>
                          </a:solidFill>
                          <a:latin typeface="Arial" pitchFamily="34" charset="0"/>
                          <a:cs typeface="Arial" pitchFamily="34" charset="0"/>
                        </a:rPr>
                        <a:t> de </a:t>
                      </a:r>
                      <a:r>
                        <a:rPr lang="fr-FR" sz="800" b="1" i="1" dirty="0" err="1">
                          <a:solidFill>
                            <a:schemeClr val="accent1">
                              <a:lumMod val="75000"/>
                            </a:schemeClr>
                          </a:solidFill>
                          <a:latin typeface="Arial" pitchFamily="34" charset="0"/>
                          <a:cs typeface="Arial" pitchFamily="34" charset="0"/>
                        </a:rPr>
                        <a:t>Erysipelothrix</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rhusiopathiae</a:t>
                      </a:r>
                      <a:r>
                        <a:rPr lang="fr-FR" sz="800" dirty="0">
                          <a:solidFill>
                            <a:schemeClr val="accent1">
                              <a:lumMod val="75000"/>
                            </a:schemeClr>
                          </a:solidFill>
                          <a:latin typeface="Arial" pitchFamily="34" charset="0"/>
                          <a:cs typeface="Arial" pitchFamily="34" charset="0"/>
                        </a:rPr>
                        <a:t>. On peut également l’employer pour faciliter le diagnostic de</a:t>
                      </a:r>
                      <a:r>
                        <a:rPr lang="fr-FR" sz="800" i="1" dirty="0">
                          <a:solidFill>
                            <a:schemeClr val="accent1">
                              <a:lumMod val="75000"/>
                            </a:schemeClr>
                          </a:solidFill>
                          <a:latin typeface="Arial" pitchFamily="34" charset="0"/>
                          <a:cs typeface="Arial" pitchFamily="34" charset="0"/>
                        </a:rPr>
                        <a:t> </a:t>
                      </a:r>
                      <a:r>
                        <a:rPr lang="fr-FR" sz="800" b="1" i="1" dirty="0">
                          <a:solidFill>
                            <a:schemeClr val="accent1">
                              <a:lumMod val="75000"/>
                            </a:schemeClr>
                          </a:solidFill>
                          <a:latin typeface="Arial" pitchFamily="34" charset="0"/>
                          <a:cs typeface="Arial" pitchFamily="34" charset="0"/>
                        </a:rPr>
                        <a:t>Yersinia</a:t>
                      </a:r>
                      <a:r>
                        <a:rPr lang="fr-FR" sz="800" dirty="0">
                          <a:solidFill>
                            <a:schemeClr val="accent1">
                              <a:lumMod val="75000"/>
                            </a:schemeClr>
                          </a:solidFill>
                          <a:latin typeface="Arial" pitchFamily="34" charset="0"/>
                          <a:cs typeface="Arial" pitchFamily="34" charset="0"/>
                        </a:rPr>
                        <a:t>, des bacilles à Gram négatif aérobies strictes, des </a:t>
                      </a:r>
                      <a:r>
                        <a:rPr lang="fr-FR" sz="800" b="1" dirty="0">
                          <a:solidFill>
                            <a:schemeClr val="accent1">
                              <a:lumMod val="75000"/>
                            </a:schemeClr>
                          </a:solidFill>
                          <a:latin typeface="Arial" pitchFamily="34" charset="0"/>
                          <a:cs typeface="Arial" pitchFamily="34" charset="0"/>
                        </a:rPr>
                        <a:t>Streptocoques</a:t>
                      </a:r>
                      <a:r>
                        <a:rPr lang="fr-FR" sz="800" dirty="0">
                          <a:solidFill>
                            <a:schemeClr val="accent1">
                              <a:lumMod val="75000"/>
                            </a:schemeClr>
                          </a:solidFill>
                          <a:latin typeface="Arial" pitchFamily="34" charset="0"/>
                          <a:cs typeface="Arial" pitchFamily="34" charset="0"/>
                        </a:rPr>
                        <a:t> et des </a:t>
                      </a:r>
                      <a:r>
                        <a:rPr lang="fr-FR" sz="800" b="1" i="1" dirty="0" err="1">
                          <a:solidFill>
                            <a:schemeClr val="accent1">
                              <a:lumMod val="75000"/>
                            </a:schemeClr>
                          </a:solidFill>
                          <a:latin typeface="Arial" pitchFamily="34" charset="0"/>
                          <a:cs typeface="Arial" pitchFamily="34" charset="0"/>
                        </a:rPr>
                        <a:t>Bacillus</a:t>
                      </a:r>
                      <a:r>
                        <a:rPr lang="fr-FR" sz="800" b="1" i="1" dirty="0">
                          <a:solidFill>
                            <a:schemeClr val="accent1">
                              <a:lumMod val="75000"/>
                            </a:schemeClr>
                          </a:solidFill>
                          <a:latin typeface="Arial" pitchFamily="34" charset="0"/>
                          <a:cs typeface="Arial" pitchFamily="34" charset="0"/>
                        </a:rPr>
                        <a:t>.</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4.5ml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03111</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267858">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FRASER </a:t>
                      </a:r>
                      <a:r>
                        <a:rPr lang="fr-FR" sz="800" b="1" kern="50" dirty="0">
                          <a:solidFill>
                            <a:schemeClr val="accent1">
                              <a:lumMod val="75000"/>
                            </a:schemeClr>
                          </a:solidFill>
                          <a:latin typeface="Arial" pitchFamily="34" charset="0"/>
                          <a:ea typeface="Andale Sans UI"/>
                          <a:cs typeface="Arial" pitchFamily="34" charset="0"/>
                        </a:rPr>
                        <a:t>(bouillon de) (base)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Recherche et isolement de </a:t>
                      </a:r>
                      <a:r>
                        <a:rPr lang="fr-FR" sz="800" b="1" i="1" dirty="0">
                          <a:solidFill>
                            <a:schemeClr val="accent1">
                              <a:lumMod val="75000"/>
                            </a:schemeClr>
                          </a:solidFill>
                          <a:latin typeface="Arial" pitchFamily="34" charset="0"/>
                          <a:cs typeface="Arial" pitchFamily="34" charset="0"/>
                        </a:rPr>
                        <a:t>Listeria </a:t>
                      </a:r>
                      <a:r>
                        <a:rPr lang="fr-FR" sz="800" dirty="0">
                          <a:solidFill>
                            <a:schemeClr val="accent1">
                              <a:lumMod val="75000"/>
                            </a:schemeClr>
                          </a:solidFill>
                          <a:latin typeface="Arial" pitchFamily="34" charset="0"/>
                          <a:cs typeface="Arial" pitchFamily="34" charset="0"/>
                        </a:rPr>
                        <a:t>dans les aliments et les échantillons de </a:t>
                      </a:r>
                      <a:r>
                        <a:rPr lang="fr-FR" sz="800" dirty="0" smtClean="0">
                          <a:solidFill>
                            <a:schemeClr val="accent1">
                              <a:lumMod val="75000"/>
                            </a:schemeClr>
                          </a:solidFill>
                          <a:latin typeface="Arial" pitchFamily="34" charset="0"/>
                          <a:cs typeface="Arial" pitchFamily="34" charset="0"/>
                        </a:rPr>
                        <a:t>l’environnement.</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10816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1786">
                <a:tc>
                  <a:txBody>
                    <a:bodyPr/>
                    <a:lstStyle/>
                    <a:p>
                      <a:pPr marL="108000" algn="l">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FRASER-DEMI </a:t>
                      </a:r>
                      <a:r>
                        <a:rPr lang="fr-FR" sz="800" b="1" kern="50" dirty="0">
                          <a:solidFill>
                            <a:schemeClr val="accent1">
                              <a:lumMod val="75000"/>
                            </a:schemeClr>
                          </a:solidFill>
                          <a:latin typeface="Arial" pitchFamily="34" charset="0"/>
                          <a:ea typeface="Andale Sans UI"/>
                          <a:cs typeface="Arial" pitchFamily="34" charset="0"/>
                        </a:rPr>
                        <a:t>(bouillon de) (base)</a:t>
                      </a:r>
                      <a:endParaRPr lang="fr-FR" sz="800" kern="50" dirty="0">
                        <a:solidFill>
                          <a:schemeClr val="accent1">
                            <a:lumMod val="75000"/>
                          </a:schemeClr>
                        </a:solidFill>
                        <a:latin typeface="Arial" pitchFamily="34" charset="0"/>
                        <a:ea typeface="Andale Sans UI"/>
                        <a:cs typeface="Arial" pitchFamily="34" charset="0"/>
                      </a:endParaRPr>
                    </a:p>
                    <a:p>
                      <a:pPr marL="108000" algn="l">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Recherche et isolement de</a:t>
                      </a:r>
                      <a:r>
                        <a:rPr lang="fr-FR" sz="800" i="1" dirty="0">
                          <a:solidFill>
                            <a:schemeClr val="accent1">
                              <a:lumMod val="75000"/>
                            </a:schemeClr>
                          </a:solidFill>
                          <a:latin typeface="Arial" pitchFamily="34" charset="0"/>
                          <a:cs typeface="Arial" pitchFamily="34" charset="0"/>
                        </a:rPr>
                        <a:t> </a:t>
                      </a:r>
                      <a:r>
                        <a:rPr lang="fr-FR" sz="800" b="1" i="1" dirty="0">
                          <a:solidFill>
                            <a:schemeClr val="accent1">
                              <a:lumMod val="75000"/>
                            </a:schemeClr>
                          </a:solidFill>
                          <a:latin typeface="Arial" pitchFamily="34" charset="0"/>
                          <a:cs typeface="Arial" pitchFamily="34" charset="0"/>
                        </a:rPr>
                        <a:t>Listeria</a:t>
                      </a:r>
                      <a:r>
                        <a:rPr lang="fr-FR" sz="800" dirty="0">
                          <a:solidFill>
                            <a:schemeClr val="accent1">
                              <a:lumMod val="75000"/>
                            </a:schemeClr>
                          </a:solidFill>
                          <a:latin typeface="Arial" pitchFamily="34" charset="0"/>
                          <a:cs typeface="Arial" pitchFamily="34" charset="0"/>
                        </a:rPr>
                        <a:t> dans les aliments et  échantillons de l’environnement.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Flacon de 100ml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Flacon de 225ml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10904</a:t>
                      </a: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5 10900</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9819">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GELOSE  </a:t>
                      </a:r>
                      <a:r>
                        <a:rPr lang="fr-FR" sz="800" b="1" kern="50" dirty="0">
                          <a:solidFill>
                            <a:schemeClr val="accent1">
                              <a:lumMod val="75000"/>
                            </a:schemeClr>
                          </a:solidFill>
                          <a:latin typeface="Arial" pitchFamily="34" charset="0"/>
                          <a:ea typeface="Andale Sans UI"/>
                          <a:cs typeface="Arial" pitchFamily="34" charset="0"/>
                        </a:rPr>
                        <a:t>AU  SANG+ACIDE NALIDIXIQUE  (sang de cheval)</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Milieu sélectif pour l'isolement des </a:t>
                      </a:r>
                      <a:r>
                        <a:rPr lang="fr-FR" sz="800" b="1" dirty="0" err="1">
                          <a:solidFill>
                            <a:schemeClr val="accent1">
                              <a:lumMod val="75000"/>
                            </a:schemeClr>
                          </a:solidFill>
                          <a:latin typeface="Arial" pitchFamily="34" charset="0"/>
                          <a:cs typeface="Arial" pitchFamily="34" charset="0"/>
                        </a:rPr>
                        <a:t>steptocoques</a:t>
                      </a:r>
                      <a:r>
                        <a:rPr lang="fr-FR" sz="800" dirty="0">
                          <a:solidFill>
                            <a:schemeClr val="accent1">
                              <a:lumMod val="75000"/>
                            </a:schemeClr>
                          </a:solidFill>
                          <a:latin typeface="Arial" pitchFamily="34" charset="0"/>
                          <a:cs typeface="Arial" pitchFamily="34" charset="0"/>
                        </a:rPr>
                        <a:t> </a:t>
                      </a:r>
                      <a:r>
                        <a:rPr lang="fr-FR" sz="800" b="1" dirty="0">
                          <a:solidFill>
                            <a:schemeClr val="accent1">
                              <a:lumMod val="75000"/>
                            </a:schemeClr>
                          </a:solidFill>
                          <a:latin typeface="Arial" pitchFamily="34" charset="0"/>
                          <a:cs typeface="Arial" pitchFamily="34" charset="0"/>
                        </a:rPr>
                        <a:t>(</a:t>
                      </a:r>
                      <a:r>
                        <a:rPr lang="fr-FR" sz="800" b="1" i="1" dirty="0" err="1">
                          <a:solidFill>
                            <a:schemeClr val="accent1">
                              <a:lumMod val="75000"/>
                            </a:schemeClr>
                          </a:solidFill>
                          <a:latin typeface="Arial" pitchFamily="34" charset="0"/>
                          <a:cs typeface="Arial" pitchFamily="34" charset="0"/>
                        </a:rPr>
                        <a:t>S.pneumoniae</a:t>
                      </a:r>
                      <a:r>
                        <a:rPr lang="fr-FR" sz="800" b="1" dirty="0">
                          <a:solidFill>
                            <a:schemeClr val="accent1">
                              <a:lumMod val="75000"/>
                            </a:schemeClr>
                          </a:solidFill>
                          <a:latin typeface="Arial" pitchFamily="34" charset="0"/>
                          <a:cs typeface="Arial" pitchFamily="34" charset="0"/>
                        </a:rPr>
                        <a:t>), de </a:t>
                      </a:r>
                      <a:r>
                        <a:rPr lang="fr-FR" sz="800" b="1" i="1" dirty="0">
                          <a:solidFill>
                            <a:schemeClr val="accent1">
                              <a:lumMod val="75000"/>
                            </a:schemeClr>
                          </a:solidFill>
                          <a:latin typeface="Arial" pitchFamily="34" charset="0"/>
                          <a:cs typeface="Arial" pitchFamily="34" charset="0"/>
                        </a:rPr>
                        <a:t>Listeria </a:t>
                      </a:r>
                      <a:r>
                        <a:rPr lang="fr-FR" sz="800" b="1" i="1" dirty="0" err="1">
                          <a:solidFill>
                            <a:schemeClr val="accent1">
                              <a:lumMod val="75000"/>
                            </a:schemeClr>
                          </a:solidFill>
                          <a:latin typeface="Arial" pitchFamily="34" charset="0"/>
                          <a:cs typeface="Arial" pitchFamily="34" charset="0"/>
                        </a:rPr>
                        <a:t>mnocytogenes</a:t>
                      </a:r>
                      <a:r>
                        <a:rPr lang="fr-FR" sz="800" b="1" dirty="0">
                          <a:solidFill>
                            <a:schemeClr val="accent1">
                              <a:lumMod val="75000"/>
                            </a:schemeClr>
                          </a:solidFill>
                          <a:latin typeface="Arial" pitchFamily="34" charset="0"/>
                          <a:cs typeface="Arial" pitchFamily="34" charset="0"/>
                        </a:rPr>
                        <a:t> et</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Erysipelothrix</a:t>
                      </a:r>
                      <a:r>
                        <a:rPr lang="fr-FR" sz="800"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rhusiopathiae</a:t>
                      </a:r>
                      <a:r>
                        <a:rPr lang="fr-FR" sz="800" i="1" dirty="0">
                          <a:solidFill>
                            <a:schemeClr val="accent1">
                              <a:lumMod val="75000"/>
                            </a:schemeClr>
                          </a:solidFill>
                          <a:latin typeface="Arial" pitchFamily="34" charset="0"/>
                          <a:cs typeface="Arial" pitchFamily="34" charset="0"/>
                        </a:rPr>
                        <a:t>.           </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10 </a:t>
                      </a:r>
                      <a:r>
                        <a:rPr lang="fr-FR" sz="800" b="0" kern="50" dirty="0">
                          <a:solidFill>
                            <a:schemeClr val="accent1">
                              <a:lumMod val="75000"/>
                            </a:schemeClr>
                          </a:solidFill>
                          <a:latin typeface="Arial" pitchFamily="34" charset="0"/>
                          <a:ea typeface="Andale Sans UI"/>
                          <a:cs typeface="Arial" pitchFamily="34" charset="0"/>
                        </a:rPr>
                        <a:t>boîtes pétri Ø 90mm</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5 </a:t>
                      </a:r>
                      <a:r>
                        <a:rPr lang="fr-FR" sz="800" b="0" kern="50" dirty="0">
                          <a:solidFill>
                            <a:schemeClr val="accent1">
                              <a:lumMod val="75000"/>
                            </a:schemeClr>
                          </a:solidFill>
                          <a:latin typeface="Arial" pitchFamily="34" charset="0"/>
                          <a:ea typeface="Andale Sans UI"/>
                          <a:cs typeface="Arial" pitchFamily="34" charset="0"/>
                        </a:rPr>
                        <a:t>01024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b="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2 mois</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6272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GELOSE  </a:t>
                      </a:r>
                      <a:r>
                        <a:rPr lang="fr-FR" sz="800" b="1" kern="50" dirty="0">
                          <a:solidFill>
                            <a:schemeClr val="accent1">
                              <a:lumMod val="75000"/>
                            </a:schemeClr>
                          </a:solidFill>
                          <a:latin typeface="Arial" pitchFamily="34" charset="0"/>
                          <a:ea typeface="Andale Sans UI"/>
                          <a:cs typeface="Arial" pitchFamily="34" charset="0"/>
                        </a:rPr>
                        <a:t>AU SANG + ACIDE NALIDIXIQUE  (base)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pour l'isolement des </a:t>
                      </a:r>
                      <a:r>
                        <a:rPr lang="fr-FR" sz="800" b="1" dirty="0" err="1">
                          <a:solidFill>
                            <a:schemeClr val="accent1">
                              <a:lumMod val="75000"/>
                            </a:schemeClr>
                          </a:solidFill>
                          <a:latin typeface="Arial" pitchFamily="34" charset="0"/>
                          <a:cs typeface="Arial" pitchFamily="34" charset="0"/>
                        </a:rPr>
                        <a:t>steptocoques</a:t>
                      </a:r>
                      <a:r>
                        <a:rPr lang="fr-FR" sz="800" dirty="0">
                          <a:solidFill>
                            <a:schemeClr val="accent1">
                              <a:lumMod val="75000"/>
                            </a:schemeClr>
                          </a:solidFill>
                          <a:latin typeface="Arial" pitchFamily="34" charset="0"/>
                          <a:cs typeface="Arial" pitchFamily="34" charset="0"/>
                        </a:rPr>
                        <a:t> </a:t>
                      </a:r>
                      <a:r>
                        <a:rPr lang="fr-FR" sz="800" b="1" dirty="0">
                          <a:solidFill>
                            <a:schemeClr val="accent1">
                              <a:lumMod val="75000"/>
                            </a:schemeClr>
                          </a:solidFill>
                          <a:latin typeface="Arial" pitchFamily="34" charset="0"/>
                          <a:cs typeface="Arial" pitchFamily="34" charset="0"/>
                        </a:rPr>
                        <a:t>(</a:t>
                      </a:r>
                      <a:r>
                        <a:rPr lang="fr-FR" sz="800" b="1" i="1" dirty="0" err="1">
                          <a:solidFill>
                            <a:schemeClr val="accent1">
                              <a:lumMod val="75000"/>
                            </a:schemeClr>
                          </a:solidFill>
                          <a:latin typeface="Arial" pitchFamily="34" charset="0"/>
                          <a:cs typeface="Arial" pitchFamily="34" charset="0"/>
                        </a:rPr>
                        <a:t>S.pneumoniae</a:t>
                      </a:r>
                      <a:r>
                        <a:rPr lang="fr-FR" sz="800" b="1" dirty="0">
                          <a:solidFill>
                            <a:schemeClr val="accent1">
                              <a:lumMod val="75000"/>
                            </a:schemeClr>
                          </a:solidFill>
                          <a:latin typeface="Arial" pitchFamily="34" charset="0"/>
                          <a:cs typeface="Arial" pitchFamily="34" charset="0"/>
                        </a:rPr>
                        <a:t>), de </a:t>
                      </a:r>
                      <a:r>
                        <a:rPr lang="fr-FR" sz="800" b="1" i="1" dirty="0">
                          <a:solidFill>
                            <a:schemeClr val="accent1">
                              <a:lumMod val="75000"/>
                            </a:schemeClr>
                          </a:solidFill>
                          <a:latin typeface="Arial" pitchFamily="34" charset="0"/>
                          <a:cs typeface="Arial" pitchFamily="34" charset="0"/>
                        </a:rPr>
                        <a:t>Listeria </a:t>
                      </a:r>
                      <a:r>
                        <a:rPr lang="fr-FR" sz="800" b="1" i="1" dirty="0" err="1">
                          <a:solidFill>
                            <a:schemeClr val="accent1">
                              <a:lumMod val="75000"/>
                            </a:schemeClr>
                          </a:solidFill>
                          <a:latin typeface="Arial" pitchFamily="34" charset="0"/>
                          <a:cs typeface="Arial" pitchFamily="34" charset="0"/>
                        </a:rPr>
                        <a:t>mnocytogenes</a:t>
                      </a:r>
                      <a:r>
                        <a:rPr lang="fr-FR" sz="800" b="1" dirty="0">
                          <a:solidFill>
                            <a:schemeClr val="accent1">
                              <a:lumMod val="75000"/>
                            </a:schemeClr>
                          </a:solidFill>
                          <a:latin typeface="Arial" pitchFamily="34" charset="0"/>
                          <a:cs typeface="Arial" pitchFamily="34" charset="0"/>
                        </a:rPr>
                        <a:t> et</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Erysipelothrix</a:t>
                      </a:r>
                      <a:r>
                        <a:rPr lang="fr-FR" sz="800"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rhusiopathiae</a:t>
                      </a:r>
                      <a:r>
                        <a:rPr lang="fr-FR" sz="800" i="1" dirty="0">
                          <a:solidFill>
                            <a:schemeClr val="accent1">
                              <a:lumMod val="75000"/>
                            </a:schemeClr>
                          </a:solidFill>
                          <a:latin typeface="Arial" pitchFamily="34" charset="0"/>
                          <a:cs typeface="Arial" pitchFamily="34" charset="0"/>
                        </a:rPr>
                        <a:t>.           </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5 01004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12</a:t>
                      </a:r>
                      <a:r>
                        <a:rPr lang="fr-FR" sz="800" kern="50" baseline="0" dirty="0" smtClean="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428595" y="857231"/>
          <a:ext cx="8429686" cy="5549612"/>
        </p:xfrm>
        <a:graphic>
          <a:graphicData uri="http://schemas.openxmlformats.org/drawingml/2006/table">
            <a:tbl>
              <a:tblPr firstRow="1" bandRow="1">
                <a:solidFill>
                  <a:srgbClr val="E7EBF5"/>
                </a:solidFill>
                <a:tableStyleId>{5C22544A-7EE6-4342-B048-85BDC9FD1C3A}</a:tableStyleId>
              </a:tblPr>
              <a:tblGrid>
                <a:gridCol w="5929355"/>
                <a:gridCol w="1143008"/>
                <a:gridCol w="654849"/>
                <a:gridCol w="702474"/>
              </a:tblGrid>
              <a:tr h="37262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GELOSE </a:t>
                      </a:r>
                      <a:r>
                        <a:rPr lang="fr-FR" sz="800" b="1" kern="50" dirty="0">
                          <a:solidFill>
                            <a:schemeClr val="accent1">
                              <a:lumMod val="75000"/>
                            </a:schemeClr>
                          </a:solidFill>
                          <a:latin typeface="Arial" pitchFamily="34" charset="0"/>
                          <a:ea typeface="Andale Sans UI"/>
                          <a:cs typeface="Arial" pitchFamily="34" charset="0"/>
                        </a:rPr>
                        <a:t>AU SANG (base)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Culture des bactéries exigeantes et détermination de leurs caractéristiques hémolytiques, principalement des </a:t>
                      </a:r>
                      <a:r>
                        <a:rPr lang="fr-FR" sz="800" b="1" dirty="0">
                          <a:solidFill>
                            <a:schemeClr val="accent1">
                              <a:lumMod val="75000"/>
                            </a:schemeClr>
                          </a:solidFill>
                          <a:latin typeface="Arial" pitchFamily="34" charset="0"/>
                          <a:cs typeface="Arial" pitchFamily="34" charset="0"/>
                        </a:rPr>
                        <a:t>Streptocoques</a:t>
                      </a:r>
                      <a:r>
                        <a:rPr lang="fr-FR" sz="800" dirty="0">
                          <a:solidFill>
                            <a:schemeClr val="accent1">
                              <a:lumMod val="75000"/>
                            </a:schemeClr>
                          </a:solidFill>
                          <a:latin typeface="Arial" pitchFamily="34" charset="0"/>
                          <a:cs typeface="Arial" pitchFamily="34" charset="0"/>
                        </a:rPr>
                        <a:t>. </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5 01304</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    </a:t>
                      </a:r>
                      <a:r>
                        <a:rPr lang="fr-FR" sz="800" b="0" kern="50" dirty="0" smtClean="0">
                          <a:solidFill>
                            <a:schemeClr val="accent1">
                              <a:lumMod val="75000"/>
                            </a:schemeClr>
                          </a:solidFill>
                          <a:latin typeface="Arial" pitchFamily="34" charset="0"/>
                          <a:ea typeface="Andale Sans UI"/>
                          <a:cs typeface="Arial" pitchFamily="34" charset="0"/>
                        </a:rPr>
                        <a:t>12 </a:t>
                      </a:r>
                      <a:r>
                        <a:rPr lang="fr-FR" sz="800" b="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5067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GELOSE </a:t>
                      </a:r>
                      <a:r>
                        <a:rPr lang="fr-FR" sz="800" b="1" kern="50" dirty="0">
                          <a:solidFill>
                            <a:schemeClr val="accent1">
                              <a:lumMod val="75000"/>
                            </a:schemeClr>
                          </a:solidFill>
                          <a:latin typeface="Arial" pitchFamily="34" charset="0"/>
                          <a:ea typeface="Andale Sans UI"/>
                          <a:cs typeface="Arial" pitchFamily="34" charset="0"/>
                        </a:rPr>
                        <a:t>AU SANG FRAIS (sang de cheval) </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Culture des bactéries exigeantes et détermination de leurs caractéristiques hémolytiques, principalement des </a:t>
                      </a:r>
                      <a:r>
                        <a:rPr lang="fr-FR" sz="800" b="1" dirty="0">
                          <a:solidFill>
                            <a:schemeClr val="accent1">
                              <a:lumMod val="75000"/>
                            </a:schemeClr>
                          </a:solidFill>
                          <a:latin typeface="Arial" pitchFamily="34" charset="0"/>
                          <a:cs typeface="Arial" pitchFamily="34" charset="0"/>
                        </a:rPr>
                        <a:t>Streptocoques</a:t>
                      </a:r>
                      <a:r>
                        <a:rPr lang="fr-FR" sz="800" dirty="0">
                          <a:solidFill>
                            <a:schemeClr val="accent1">
                              <a:lumMod val="75000"/>
                            </a:schemeClr>
                          </a:solidFill>
                          <a:latin typeface="Arial" pitchFamily="34" charset="0"/>
                          <a:cs typeface="Arial" pitchFamily="34" charset="0"/>
                        </a:rPr>
                        <a:t>. </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boîtes pétri Ø 90mm</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5 01324</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2 mois</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372625">
                <a:tc>
                  <a:txBody>
                    <a:bodyPr/>
                    <a:lstStyle/>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HEKTOEN </a:t>
                      </a:r>
                      <a:r>
                        <a:rPr lang="fr-FR" sz="800" b="1" kern="50" dirty="0">
                          <a:solidFill>
                            <a:schemeClr val="accent1">
                              <a:lumMod val="75000"/>
                            </a:schemeClr>
                          </a:solidFill>
                          <a:latin typeface="Arial" pitchFamily="34" charset="0"/>
                          <a:ea typeface="Andale Sans UI"/>
                          <a:cs typeface="Arial" pitchFamily="34" charset="0"/>
                        </a:rPr>
                        <a:t>(gélose)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pour l’isolement et la différenciation des </a:t>
                      </a:r>
                      <a:r>
                        <a:rPr lang="fr-FR" sz="800" b="1" dirty="0">
                          <a:solidFill>
                            <a:schemeClr val="accent1">
                              <a:lumMod val="75000"/>
                            </a:schemeClr>
                          </a:solidFill>
                          <a:latin typeface="Arial" pitchFamily="34" charset="0"/>
                          <a:cs typeface="Arial" pitchFamily="34" charset="0"/>
                        </a:rPr>
                        <a:t>Entérobactéries pathogènes</a:t>
                      </a:r>
                      <a:r>
                        <a:rPr lang="fr-FR" sz="800" dirty="0">
                          <a:solidFill>
                            <a:schemeClr val="accent1">
                              <a:lumMod val="75000"/>
                            </a:schemeClr>
                          </a:solidFill>
                          <a:latin typeface="Arial" pitchFamily="34" charset="0"/>
                          <a:cs typeface="Arial" pitchFamily="34" charset="0"/>
                        </a:rPr>
                        <a:t> à partir des prélèvements biologiques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des </a:t>
                      </a:r>
                      <a:r>
                        <a:rPr lang="fr-FR" sz="800" dirty="0">
                          <a:solidFill>
                            <a:schemeClr val="accent1">
                              <a:lumMod val="75000"/>
                            </a:schemeClr>
                          </a:solidFill>
                          <a:latin typeface="Arial" pitchFamily="34" charset="0"/>
                          <a:cs typeface="Arial" pitchFamily="34" charset="0"/>
                        </a:rPr>
                        <a:t>eaux et des produits alimentaires. Il évite l’envahissement par les </a:t>
                      </a:r>
                      <a:r>
                        <a:rPr lang="fr-FR" sz="800" b="1" i="1" dirty="0" err="1" smtClean="0">
                          <a:solidFill>
                            <a:schemeClr val="accent1">
                              <a:lumMod val="75000"/>
                            </a:schemeClr>
                          </a:solidFill>
                          <a:latin typeface="Arial" pitchFamily="34" charset="0"/>
                          <a:cs typeface="Arial" pitchFamily="34" charset="0"/>
                        </a:rPr>
                        <a:t>Proteus</a:t>
                      </a:r>
                      <a:r>
                        <a:rPr lang="fr-FR" sz="800" b="1" i="1" dirty="0" smtClean="0">
                          <a:solidFill>
                            <a:schemeClr val="accent1">
                              <a:lumMod val="75000"/>
                            </a:schemeClr>
                          </a:solidFill>
                          <a:latin typeface="Arial" pitchFamily="34" charset="0"/>
                          <a:cs typeface="Arial" pitchFamily="34" charset="0"/>
                        </a:rPr>
                        <a:t>.</a:t>
                      </a: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Flacon </a:t>
                      </a:r>
                      <a:r>
                        <a:rPr lang="fr-FR" sz="800" kern="50" dirty="0">
                          <a:solidFill>
                            <a:schemeClr val="accent1">
                              <a:lumMod val="75000"/>
                            </a:schemeClr>
                          </a:solidFill>
                          <a:latin typeface="Arial" pitchFamily="34" charset="0"/>
                          <a:ea typeface="Andale Sans UI"/>
                          <a:cs typeface="Arial" pitchFamily="34" charset="0"/>
                        </a:rPr>
                        <a:t>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5 11704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7262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KLIGLER-HAJNA </a:t>
                      </a:r>
                      <a:r>
                        <a:rPr lang="fr-FR" sz="800" b="1" kern="50" dirty="0">
                          <a:solidFill>
                            <a:schemeClr val="accent1">
                              <a:lumMod val="75000"/>
                            </a:schemeClr>
                          </a:solidFill>
                          <a:latin typeface="Arial" pitchFamily="34" charset="0"/>
                          <a:ea typeface="Andale Sans UI"/>
                          <a:cs typeface="Arial" pitchFamily="34" charset="0"/>
                        </a:rPr>
                        <a:t>(milieu lactose-glucose-H2S)</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Identification des entérobactéries par la mise en évidence rapide de la fermentation du lactose et du glucose (avec ou sans production de gaz), ainsi que de la production de sulfure d’hydrogène.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12ml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03716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42053">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L.D.C</a:t>
                      </a:r>
                      <a:r>
                        <a:rPr lang="fr-FR" sz="800" b="1" kern="50" dirty="0">
                          <a:solidFill>
                            <a:schemeClr val="accent1">
                              <a:lumMod val="75000"/>
                            </a:schemeClr>
                          </a:solidFill>
                          <a:latin typeface="Arial" pitchFamily="34" charset="0"/>
                          <a:ea typeface="Andale Sans UI"/>
                          <a:cs typeface="Arial" pitchFamily="34" charset="0"/>
                        </a:rPr>
                        <a:t>.- O.D.C.- A.D.H.</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pPr>
                      <a:r>
                        <a:rPr lang="fr-FR" sz="800" kern="50" dirty="0">
                          <a:solidFill>
                            <a:schemeClr val="accent1">
                              <a:lumMod val="75000"/>
                            </a:schemeClr>
                          </a:solidFill>
                          <a:latin typeface="Arial" pitchFamily="34" charset="0"/>
                          <a:ea typeface="Andale Sans UI"/>
                          <a:cs typeface="Arial" pitchFamily="34" charset="0"/>
                        </a:rPr>
                        <a:t>(milieux  pour la recherche des carboxylases et </a:t>
                      </a:r>
                      <a:r>
                        <a:rPr lang="fr-FR" sz="800" kern="50" dirty="0" err="1">
                          <a:solidFill>
                            <a:schemeClr val="accent1">
                              <a:lumMod val="75000"/>
                            </a:schemeClr>
                          </a:solidFill>
                          <a:latin typeface="Arial" pitchFamily="34" charset="0"/>
                          <a:ea typeface="Andale Sans UI"/>
                          <a:cs typeface="Arial" pitchFamily="34" charset="0"/>
                        </a:rPr>
                        <a:t>dihydrolases</a:t>
                      </a:r>
                      <a:r>
                        <a:rPr lang="fr-FR" sz="800" kern="50" dirty="0">
                          <a:solidFill>
                            <a:schemeClr val="accent1">
                              <a:lumMod val="75000"/>
                            </a:schemeClr>
                          </a:solidFill>
                          <a:latin typeface="Arial" pitchFamily="34" charset="0"/>
                          <a:ea typeface="Andale Sans UI"/>
                          <a:cs typeface="Arial" pitchFamily="34" charset="0"/>
                        </a:rPr>
                        <a:t> bactériennes)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3x10 tubes de 4.5ml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  5 07811</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607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LACTOSE </a:t>
                      </a:r>
                      <a:r>
                        <a:rPr lang="fr-FR" sz="800" b="1" kern="50" dirty="0">
                          <a:solidFill>
                            <a:schemeClr val="accent1">
                              <a:lumMod val="75000"/>
                            </a:schemeClr>
                          </a:solidFill>
                          <a:latin typeface="Arial" pitchFamily="34" charset="0"/>
                          <a:ea typeface="Andale Sans UI"/>
                          <a:cs typeface="Arial" pitchFamily="34" charset="0"/>
                        </a:rPr>
                        <a:t>(bouillon)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de pré-enrichissement pour la détection des</a:t>
                      </a:r>
                      <a:r>
                        <a:rPr lang="fr-FR" sz="800" b="1" dirty="0">
                          <a:solidFill>
                            <a:schemeClr val="accent1">
                              <a:lumMod val="75000"/>
                            </a:schemeClr>
                          </a:solidFill>
                          <a:latin typeface="Arial" pitchFamily="34" charset="0"/>
                          <a:cs typeface="Arial" pitchFamily="34" charset="0"/>
                        </a:rPr>
                        <a:t> Salmonelles</a:t>
                      </a:r>
                      <a:r>
                        <a:rPr lang="fr-FR" sz="800" dirty="0">
                          <a:solidFill>
                            <a:schemeClr val="accent1">
                              <a:lumMod val="75000"/>
                            </a:schemeClr>
                          </a:solidFill>
                          <a:latin typeface="Arial" pitchFamily="34" charset="0"/>
                          <a:cs typeface="Arial" pitchFamily="34" charset="0"/>
                        </a:rPr>
                        <a:t> et d’</a:t>
                      </a:r>
                      <a:r>
                        <a:rPr lang="fr-FR" sz="800" b="1" i="1" dirty="0">
                          <a:solidFill>
                            <a:schemeClr val="accent1">
                              <a:lumMod val="75000"/>
                            </a:schemeClr>
                          </a:solidFill>
                          <a:latin typeface="Arial" pitchFamily="34" charset="0"/>
                          <a:cs typeface="Arial" pitchFamily="34" charset="0"/>
                        </a:rPr>
                        <a:t>Escherichia coli </a:t>
                      </a:r>
                      <a:r>
                        <a:rPr lang="fr-FR" sz="800" dirty="0">
                          <a:solidFill>
                            <a:schemeClr val="accent1">
                              <a:lumMod val="75000"/>
                            </a:schemeClr>
                          </a:solidFill>
                          <a:latin typeface="Arial" pitchFamily="34" charset="0"/>
                          <a:cs typeface="Arial" pitchFamily="34" charset="0"/>
                        </a:rPr>
                        <a:t>en milieu pharmaceutique, et pour la détection présomptive </a:t>
                      </a:r>
                      <a:r>
                        <a:rPr lang="fr-FR" sz="800" dirty="0" smtClean="0">
                          <a:solidFill>
                            <a:schemeClr val="accent1">
                              <a:lumMod val="75000"/>
                            </a:schemeClr>
                          </a:solidFill>
                          <a:latin typeface="Arial" pitchFamily="34" charset="0"/>
                          <a:cs typeface="Arial" pitchFamily="34" charset="0"/>
                        </a:rPr>
                        <a:t>d’</a:t>
                      </a:r>
                      <a:r>
                        <a:rPr lang="fr-FR" sz="800" b="1" i="1" dirty="0" smtClean="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E.coli</a:t>
                      </a:r>
                      <a:r>
                        <a:rPr lang="fr-FR" sz="800" b="1" i="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dans les produits laitiers et dans l’eau potable.</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10ml</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5 17416</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5 17404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7262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LACTOSE </a:t>
                      </a:r>
                      <a:r>
                        <a:rPr lang="fr-FR" sz="800" b="1" kern="50" dirty="0">
                          <a:solidFill>
                            <a:schemeClr val="accent1">
                              <a:lumMod val="75000"/>
                            </a:schemeClr>
                          </a:solidFill>
                          <a:latin typeface="Arial" pitchFamily="34" charset="0"/>
                          <a:ea typeface="Andale Sans UI"/>
                          <a:cs typeface="Arial" pitchFamily="34" charset="0"/>
                        </a:rPr>
                        <a:t>+ TWEEN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Milieu </a:t>
                      </a:r>
                      <a:r>
                        <a:rPr lang="fr-FR" sz="800" dirty="0">
                          <a:solidFill>
                            <a:schemeClr val="accent1">
                              <a:lumMod val="75000"/>
                            </a:schemeClr>
                          </a:solidFill>
                          <a:latin typeface="Arial" pitchFamily="34" charset="0"/>
                          <a:cs typeface="Arial" pitchFamily="34" charset="0"/>
                        </a:rPr>
                        <a:t>de pré-enrichissement pour la détection des </a:t>
                      </a:r>
                      <a:r>
                        <a:rPr lang="fr-FR" sz="800" b="1" dirty="0">
                          <a:solidFill>
                            <a:schemeClr val="accent1">
                              <a:lumMod val="75000"/>
                            </a:schemeClr>
                          </a:solidFill>
                          <a:latin typeface="Arial" pitchFamily="34" charset="0"/>
                          <a:cs typeface="Arial" pitchFamily="34" charset="0"/>
                        </a:rPr>
                        <a:t>Salmonelles</a:t>
                      </a:r>
                      <a:r>
                        <a:rPr lang="fr-FR" sz="800" dirty="0">
                          <a:solidFill>
                            <a:schemeClr val="accent1">
                              <a:lumMod val="75000"/>
                            </a:schemeClr>
                          </a:solidFill>
                          <a:latin typeface="Arial" pitchFamily="34" charset="0"/>
                          <a:cs typeface="Arial" pitchFamily="34" charset="0"/>
                        </a:rPr>
                        <a:t> et d’</a:t>
                      </a:r>
                      <a:r>
                        <a:rPr lang="fr-FR" sz="800" b="1" i="1" dirty="0">
                          <a:solidFill>
                            <a:schemeClr val="accent1">
                              <a:lumMod val="75000"/>
                            </a:schemeClr>
                          </a:solidFill>
                          <a:latin typeface="Arial" pitchFamily="34" charset="0"/>
                          <a:cs typeface="Arial" pitchFamily="34" charset="0"/>
                        </a:rPr>
                        <a:t>Escherichia coli</a:t>
                      </a:r>
                      <a:r>
                        <a:rPr lang="fr-FR" sz="800" i="1" dirty="0">
                          <a:solidFill>
                            <a:schemeClr val="accent1">
                              <a:lumMod val="75000"/>
                            </a:schemeClr>
                          </a:solidFill>
                          <a:latin typeface="Arial" pitchFamily="34" charset="0"/>
                          <a:cs typeface="Arial" pitchFamily="34" charset="0"/>
                        </a:rPr>
                        <a:t> </a:t>
                      </a:r>
                      <a:r>
                        <a:rPr lang="fr-FR" sz="800" dirty="0">
                          <a:solidFill>
                            <a:schemeClr val="accent1">
                              <a:lumMod val="75000"/>
                            </a:schemeClr>
                          </a:solidFill>
                          <a:latin typeface="Arial" pitchFamily="34" charset="0"/>
                          <a:cs typeface="Arial" pitchFamily="34" charset="0"/>
                        </a:rPr>
                        <a:t>en milieu pharmaceutique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endParaRPr lang="fr-FR" sz="800" dirty="0">
                        <a:solidFill>
                          <a:schemeClr val="accent1">
                            <a:lumMod val="75000"/>
                          </a:schemeClr>
                        </a:solidFill>
                        <a:latin typeface="Arial" pitchFamily="34" charset="0"/>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de 10ml</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Flacon de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5 18616</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5 18604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18580">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LACTOSE </a:t>
                      </a:r>
                      <a:r>
                        <a:rPr lang="fr-FR" sz="800" b="1" kern="50" dirty="0">
                          <a:solidFill>
                            <a:schemeClr val="accent1">
                              <a:lumMod val="75000"/>
                            </a:schemeClr>
                          </a:solidFill>
                          <a:latin typeface="Arial" pitchFamily="34" charset="0"/>
                          <a:ea typeface="Andale Sans UI"/>
                          <a:cs typeface="Arial" pitchFamily="34" charset="0"/>
                        </a:rPr>
                        <a:t>BILIE AU VERT BRILLANT(bouillon)  (BLBVB)</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sélectif pour la détermination et la confirmation des</a:t>
                      </a:r>
                      <a:r>
                        <a:rPr lang="fr-FR" sz="800" b="1" dirty="0">
                          <a:solidFill>
                            <a:schemeClr val="accent1">
                              <a:lumMod val="75000"/>
                            </a:schemeClr>
                          </a:solidFill>
                          <a:latin typeface="Arial" pitchFamily="34" charset="0"/>
                          <a:cs typeface="Arial" pitchFamily="34" charset="0"/>
                        </a:rPr>
                        <a:t> coliformes </a:t>
                      </a:r>
                      <a:r>
                        <a:rPr lang="fr-FR" sz="800" dirty="0">
                          <a:solidFill>
                            <a:schemeClr val="accent1">
                              <a:lumMod val="75000"/>
                            </a:schemeClr>
                          </a:solidFill>
                          <a:latin typeface="Arial" pitchFamily="34" charset="0"/>
                          <a:cs typeface="Arial" pitchFamily="34" charset="0"/>
                        </a:rPr>
                        <a:t>dans les eaux d'alimentation, dans les eaux résiduaires,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dans </a:t>
                      </a:r>
                      <a:r>
                        <a:rPr lang="fr-FR" sz="800" dirty="0">
                          <a:solidFill>
                            <a:schemeClr val="accent1">
                              <a:lumMod val="75000"/>
                            </a:schemeClr>
                          </a:solidFill>
                          <a:latin typeface="Arial" pitchFamily="34" charset="0"/>
                          <a:cs typeface="Arial" pitchFamily="34" charset="0"/>
                        </a:rPr>
                        <a:t>les produits laitiers et dans les denrées alimentaires.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10 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5 05416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72625">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LACTOSE </a:t>
                      </a:r>
                      <a:r>
                        <a:rPr lang="fr-FR" sz="800" b="1" kern="50" dirty="0">
                          <a:solidFill>
                            <a:schemeClr val="accent1">
                              <a:lumMod val="75000"/>
                            </a:schemeClr>
                          </a:solidFill>
                          <a:latin typeface="Arial" pitchFamily="34" charset="0"/>
                          <a:ea typeface="Andale Sans UI"/>
                          <a:cs typeface="Arial" pitchFamily="34" charset="0"/>
                        </a:rPr>
                        <a:t>SULFITE  (bouillon)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de confirmation permettant de détecter sélectivement la présence de formes végétatives ou de spores de</a:t>
                      </a:r>
                      <a:r>
                        <a:rPr lang="fr-FR" sz="800" b="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Clostridium</a:t>
                      </a:r>
                      <a:r>
                        <a:rPr lang="fr-FR" sz="800" b="1" i="1" dirty="0">
                          <a:solidFill>
                            <a:schemeClr val="accent1">
                              <a:lumMod val="75000"/>
                            </a:schemeClr>
                          </a:solidFill>
                          <a:latin typeface="Arial" pitchFamily="34" charset="0"/>
                          <a:cs typeface="Arial" pitchFamily="34" charset="0"/>
                        </a:rPr>
                        <a:t> perfringens</a:t>
                      </a:r>
                      <a:r>
                        <a:rPr lang="fr-FR" sz="800" dirty="0">
                          <a:solidFill>
                            <a:schemeClr val="accent1">
                              <a:lumMod val="75000"/>
                            </a:schemeClr>
                          </a:solidFill>
                          <a:latin typeface="Arial" pitchFamily="34" charset="0"/>
                          <a:cs typeface="Arial" pitchFamily="34" charset="0"/>
                        </a:rPr>
                        <a:t>  dans les produits alimentaires et les prélèvements biologiques d'origine animale.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10 </a:t>
                      </a:r>
                      <a:r>
                        <a:rPr lang="fr-FR" sz="800" kern="50" dirty="0">
                          <a:solidFill>
                            <a:schemeClr val="accent1">
                              <a:lumMod val="75000"/>
                            </a:schemeClr>
                          </a:solidFill>
                          <a:latin typeface="Arial" pitchFamily="34" charset="0"/>
                          <a:ea typeface="Andale Sans UI"/>
                          <a:cs typeface="Arial" pitchFamily="34" charset="0"/>
                        </a:rPr>
                        <a:t>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12616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9683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LITSKY </a:t>
                      </a:r>
                      <a:r>
                        <a:rPr lang="fr-FR" sz="800" b="1" kern="50" dirty="0">
                          <a:solidFill>
                            <a:schemeClr val="accent1">
                              <a:lumMod val="75000"/>
                            </a:schemeClr>
                          </a:solidFill>
                          <a:latin typeface="Arial" pitchFamily="34" charset="0"/>
                          <a:ea typeface="Andale Sans UI"/>
                          <a:cs typeface="Arial" pitchFamily="34" charset="0"/>
                        </a:rPr>
                        <a:t>(bouillon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Utilisé pour effectuer le test confirmatif de recherche et de dénombrement des Streptocoques fécaux (entérocoques)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dans </a:t>
                      </a:r>
                      <a:r>
                        <a:rPr lang="fr-FR" sz="800" dirty="0">
                          <a:solidFill>
                            <a:schemeClr val="accent1">
                              <a:lumMod val="75000"/>
                            </a:schemeClr>
                          </a:solidFill>
                          <a:latin typeface="Arial" pitchFamily="34" charset="0"/>
                          <a:cs typeface="Arial" pitchFamily="34" charset="0"/>
                        </a:rPr>
                        <a:t>les eaux résiduaires, les produits surgelés et les autres produits alimentaires par le nombre le plus probable. Cette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recherche se </a:t>
                      </a:r>
                      <a:r>
                        <a:rPr lang="fr-FR" sz="800" dirty="0">
                          <a:solidFill>
                            <a:schemeClr val="accent1">
                              <a:lumMod val="75000"/>
                            </a:schemeClr>
                          </a:solidFill>
                          <a:latin typeface="Arial" pitchFamily="34" charset="0"/>
                          <a:cs typeface="Arial" pitchFamily="34" charset="0"/>
                        </a:rPr>
                        <a:t>pratique en deux étapes : test présomptif sur bouillon de Rothe,  test confirmatif sur bouillon de </a:t>
                      </a:r>
                      <a:r>
                        <a:rPr lang="fr-FR" sz="800" dirty="0" err="1">
                          <a:solidFill>
                            <a:schemeClr val="accent1">
                              <a:lumMod val="75000"/>
                            </a:schemeClr>
                          </a:solidFill>
                          <a:latin typeface="Arial" pitchFamily="34" charset="0"/>
                          <a:cs typeface="Arial" pitchFamily="34" charset="0"/>
                        </a:rPr>
                        <a:t>Litsky</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10 tubes de 10ml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05816</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endParaRPr lang="fr-FR" sz="800" kern="50" dirty="0" smtClean="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22534">
                <a:tc>
                  <a:txBody>
                    <a:bodyPr/>
                    <a:lstStyle/>
                    <a:p>
                      <a:pPr marL="108000">
                        <a:lnSpc>
                          <a:spcPct val="100000"/>
                        </a:lnSpc>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Milieu utilisé pour la culture des </a:t>
                      </a:r>
                      <a:r>
                        <a:rPr lang="fr-FR" sz="800" b="1" dirty="0">
                          <a:solidFill>
                            <a:schemeClr val="accent1">
                              <a:lumMod val="75000"/>
                            </a:schemeClr>
                          </a:solidFill>
                          <a:latin typeface="Arial" pitchFamily="34" charset="0"/>
                          <a:cs typeface="Arial" pitchFamily="34" charset="0"/>
                        </a:rPr>
                        <a:t>Mycobactéries</a:t>
                      </a:r>
                      <a:r>
                        <a:rPr lang="fr-FR" sz="800" dirty="0">
                          <a:solidFill>
                            <a:schemeClr val="accent1">
                              <a:lumMod val="75000"/>
                            </a:schemeClr>
                          </a:solidFill>
                          <a:latin typeface="Arial" pitchFamily="34" charset="0"/>
                          <a:cs typeface="Arial" pitchFamily="34" charset="0"/>
                        </a:rPr>
                        <a:t>, plus particulièrement de </a:t>
                      </a:r>
                      <a:r>
                        <a:rPr lang="fr-FR" sz="800" b="1" i="1" dirty="0" err="1">
                          <a:solidFill>
                            <a:schemeClr val="accent1">
                              <a:lumMod val="75000"/>
                            </a:schemeClr>
                          </a:solidFill>
                          <a:latin typeface="Arial" pitchFamily="34" charset="0"/>
                          <a:cs typeface="Arial" pitchFamily="34" charset="0"/>
                        </a:rPr>
                        <a:t>Mycobacterium</a:t>
                      </a:r>
                      <a:r>
                        <a:rPr lang="fr-FR" sz="800" b="1" i="1" dirty="0">
                          <a:solidFill>
                            <a:schemeClr val="accent1">
                              <a:lumMod val="75000"/>
                            </a:schemeClr>
                          </a:solidFill>
                          <a:latin typeface="Arial" pitchFamily="34" charset="0"/>
                          <a:cs typeface="Arial" pitchFamily="34" charset="0"/>
                        </a:rPr>
                        <a:t> </a:t>
                      </a:r>
                      <a:r>
                        <a:rPr lang="fr-FR" sz="800" b="1" i="1" dirty="0" err="1">
                          <a:solidFill>
                            <a:schemeClr val="accent1">
                              <a:lumMod val="75000"/>
                            </a:schemeClr>
                          </a:solidFill>
                          <a:latin typeface="Arial" pitchFamily="34" charset="0"/>
                          <a:cs typeface="Arial" pitchFamily="34" charset="0"/>
                        </a:rPr>
                        <a:t>tuberculosis</a:t>
                      </a:r>
                      <a:r>
                        <a:rPr lang="fr-FR" sz="800" dirty="0">
                          <a:solidFill>
                            <a:schemeClr val="accent1">
                              <a:lumMod val="75000"/>
                            </a:schemeClr>
                          </a:solidFill>
                          <a:latin typeface="Arial" pitchFamily="34" charset="0"/>
                          <a:cs typeface="Arial" pitchFamily="34" charset="0"/>
                        </a:rPr>
                        <a:t> à partir de </a:t>
                      </a:r>
                      <a:endParaRPr lang="fr-FR" sz="800" dirty="0" smtClean="0">
                        <a:solidFill>
                          <a:schemeClr val="accent1">
                            <a:lumMod val="75000"/>
                          </a:schemeClr>
                        </a:solidFill>
                        <a:latin typeface="Arial" pitchFamily="34" charset="0"/>
                        <a:cs typeface="Arial" pitchFamily="34" charset="0"/>
                      </a:endParaRPr>
                    </a:p>
                    <a:p>
                      <a:pPr marL="108000">
                        <a:lnSpc>
                          <a:spcPct val="100000"/>
                        </a:lnSpc>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smtClean="0">
                          <a:solidFill>
                            <a:schemeClr val="accent1">
                              <a:lumMod val="75000"/>
                            </a:schemeClr>
                          </a:solidFill>
                          <a:latin typeface="Arial" pitchFamily="34" charset="0"/>
                          <a:cs typeface="Arial" pitchFamily="34" charset="0"/>
                        </a:rPr>
                        <a:t>prélèvements </a:t>
                      </a:r>
                      <a:r>
                        <a:rPr lang="fr-FR" sz="800" dirty="0">
                          <a:solidFill>
                            <a:schemeClr val="accent1">
                              <a:lumMod val="75000"/>
                            </a:schemeClr>
                          </a:solidFill>
                          <a:latin typeface="Arial" pitchFamily="34" charset="0"/>
                          <a:cs typeface="Arial" pitchFamily="34" charset="0"/>
                        </a:rPr>
                        <a:t>cliniques et de cultures pures.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5 00113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5 00119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12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86471">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AMIKACINE </a:t>
                      </a:r>
                      <a:r>
                        <a:rPr lang="fr-FR" sz="800" b="1" kern="50" dirty="0">
                          <a:solidFill>
                            <a:schemeClr val="accent1">
                              <a:lumMod val="75000"/>
                            </a:schemeClr>
                          </a:solidFill>
                          <a:latin typeface="Arial" pitchFamily="34" charset="0"/>
                          <a:ea typeface="Andale Sans UI"/>
                          <a:cs typeface="Arial" pitchFamily="34" charset="0"/>
                        </a:rPr>
                        <a:t>à </a:t>
                      </a:r>
                      <a:r>
                        <a:rPr lang="fr-FR" sz="800" b="1" kern="50" dirty="0" smtClean="0">
                          <a:solidFill>
                            <a:schemeClr val="accent1">
                              <a:lumMod val="75000"/>
                            </a:schemeClr>
                          </a:solidFill>
                          <a:latin typeface="Arial" pitchFamily="34" charset="0"/>
                          <a:ea typeface="Andale Sans UI"/>
                          <a:cs typeface="Arial" pitchFamily="34" charset="0"/>
                        </a:rPr>
                        <a:t>40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a:t>
                      </a:r>
                      <a:r>
                        <a:rPr lang="fr-FR" sz="800" b="0" kern="50" baseline="0" dirty="0" smtClean="0">
                          <a:solidFill>
                            <a:schemeClr val="accent1">
                              <a:lumMod val="75000"/>
                            </a:schemeClr>
                          </a:solidFill>
                          <a:latin typeface="Arial" pitchFamily="34" charset="0"/>
                          <a:ea typeface="Andale Sans UI"/>
                          <a:cs typeface="Arial" pitchFamily="34" charset="0"/>
                        </a:rPr>
                        <a:t>198</a:t>
                      </a:r>
                      <a:r>
                        <a:rPr lang="fr-FR" sz="800" b="0" kern="50" dirty="0" smtClean="0">
                          <a:solidFill>
                            <a:schemeClr val="accent1">
                              <a:lumMod val="75000"/>
                            </a:schemeClr>
                          </a:solidFill>
                          <a:latin typeface="Arial" pitchFamily="34" charset="0"/>
                          <a:ea typeface="Andale Sans UI"/>
                          <a:cs typeface="Arial" pitchFamily="34" charset="0"/>
                        </a:rPr>
                        <a:t>13</a:t>
                      </a:r>
                      <a:endParaRPr lang="fr-FR" sz="800" b="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smtClean="0">
                          <a:solidFill>
                            <a:schemeClr val="accent1">
                              <a:lumMod val="75000"/>
                            </a:schemeClr>
                          </a:solidFill>
                          <a:latin typeface="Arial" pitchFamily="34" charset="0"/>
                          <a:ea typeface="Andale Sans UI"/>
                          <a:cs typeface="Arial" pitchFamily="34" charset="0"/>
                        </a:rPr>
                        <a:t>5</a:t>
                      </a:r>
                      <a:r>
                        <a:rPr lang="fr-FR" sz="800" b="0" kern="50" baseline="0" dirty="0" smtClean="0">
                          <a:solidFill>
                            <a:schemeClr val="accent1">
                              <a:lumMod val="75000"/>
                            </a:schemeClr>
                          </a:solidFill>
                          <a:latin typeface="Arial" pitchFamily="34" charset="0"/>
                          <a:ea typeface="Andale Sans UI"/>
                          <a:cs typeface="Arial" pitchFamily="34" charset="0"/>
                        </a:rPr>
                        <a:t> 198</a:t>
                      </a:r>
                      <a:r>
                        <a:rPr lang="fr-FR" sz="800" b="0" kern="50" dirty="0" smtClean="0">
                          <a:solidFill>
                            <a:schemeClr val="accent1">
                              <a:lumMod val="75000"/>
                            </a:schemeClr>
                          </a:solidFill>
                          <a:latin typeface="Arial" pitchFamily="34" charset="0"/>
                          <a:ea typeface="Andale Sans UI"/>
                          <a:cs typeface="Arial" pitchFamily="34" charset="0"/>
                        </a:rPr>
                        <a:t>19</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57190">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CAPREOMYCINE </a:t>
                      </a:r>
                      <a:r>
                        <a:rPr lang="fr-FR" sz="800" b="1" kern="50" dirty="0">
                          <a:solidFill>
                            <a:schemeClr val="accent1">
                              <a:lumMod val="75000"/>
                            </a:schemeClr>
                          </a:solidFill>
                          <a:latin typeface="Arial" pitchFamily="34" charset="0"/>
                          <a:ea typeface="Andale Sans UI"/>
                          <a:cs typeface="Arial" pitchFamily="34" charset="0"/>
                        </a:rPr>
                        <a:t>à </a:t>
                      </a:r>
                      <a:r>
                        <a:rPr lang="fr-FR" sz="800" b="1" kern="50" dirty="0" smtClean="0">
                          <a:solidFill>
                            <a:schemeClr val="accent1">
                              <a:lumMod val="75000"/>
                            </a:schemeClr>
                          </a:solidFill>
                          <a:latin typeface="Arial" pitchFamily="34" charset="0"/>
                          <a:ea typeface="Andale Sans UI"/>
                          <a:cs typeface="Arial" pitchFamily="34" charset="0"/>
                        </a:rPr>
                        <a:t>20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a:t>
                      </a:r>
                      <a:r>
                        <a:rPr lang="fr-FR" sz="800" b="0" kern="50" dirty="0" smtClean="0">
                          <a:solidFill>
                            <a:schemeClr val="accent1">
                              <a:lumMod val="75000"/>
                            </a:schemeClr>
                          </a:solidFill>
                          <a:latin typeface="Arial" pitchFamily="34" charset="0"/>
                          <a:ea typeface="Andale Sans UI"/>
                          <a:cs typeface="Arial" pitchFamily="34" charset="0"/>
                        </a:rPr>
                        <a:t>19413</a:t>
                      </a:r>
                      <a:endParaRPr lang="fr-FR" sz="800" b="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a:t>
                      </a:r>
                      <a:r>
                        <a:rPr lang="fr-FR" sz="800" b="0" kern="50" dirty="0" smtClean="0">
                          <a:solidFill>
                            <a:schemeClr val="accent1">
                              <a:lumMod val="75000"/>
                            </a:schemeClr>
                          </a:solidFill>
                          <a:latin typeface="Arial" pitchFamily="34" charset="0"/>
                          <a:ea typeface="Andale Sans UI"/>
                          <a:cs typeface="Arial" pitchFamily="34" charset="0"/>
                        </a:rPr>
                        <a:t>19419</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6075">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D-CYCLOSERINE </a:t>
                      </a:r>
                      <a:r>
                        <a:rPr lang="fr-FR" sz="800" b="1" kern="50" dirty="0">
                          <a:solidFill>
                            <a:schemeClr val="accent1">
                              <a:lumMod val="75000"/>
                            </a:schemeClr>
                          </a:solidFill>
                          <a:latin typeface="Arial" pitchFamily="34" charset="0"/>
                          <a:ea typeface="Andale Sans UI"/>
                          <a:cs typeface="Arial" pitchFamily="34" charset="0"/>
                        </a:rPr>
                        <a:t>à </a:t>
                      </a:r>
                      <a:r>
                        <a:rPr lang="fr-FR" sz="800" b="1" kern="50" dirty="0" smtClean="0">
                          <a:solidFill>
                            <a:schemeClr val="accent1">
                              <a:lumMod val="75000"/>
                            </a:schemeClr>
                          </a:solidFill>
                          <a:latin typeface="Arial" pitchFamily="34" charset="0"/>
                          <a:ea typeface="Andale Sans UI"/>
                          <a:cs typeface="Arial" pitchFamily="34" charset="0"/>
                        </a:rPr>
                        <a:t>30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a:t>
                      </a:r>
                      <a:r>
                        <a:rPr lang="fr-FR" sz="800" b="0" kern="50" dirty="0" smtClean="0">
                          <a:solidFill>
                            <a:schemeClr val="accent1">
                              <a:lumMod val="75000"/>
                            </a:schemeClr>
                          </a:solidFill>
                          <a:latin typeface="Arial" pitchFamily="34" charset="0"/>
                          <a:ea typeface="Andale Sans UI"/>
                          <a:cs typeface="Arial" pitchFamily="34" charset="0"/>
                        </a:rPr>
                        <a:t>19513</a:t>
                      </a:r>
                      <a:endParaRPr lang="fr-FR" sz="800" b="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5 </a:t>
                      </a:r>
                      <a:r>
                        <a:rPr lang="fr-FR" sz="800" b="0" kern="50" dirty="0" smtClean="0">
                          <a:solidFill>
                            <a:schemeClr val="accent1">
                              <a:lumMod val="75000"/>
                            </a:schemeClr>
                          </a:solidFill>
                          <a:latin typeface="Arial" pitchFamily="34" charset="0"/>
                          <a:ea typeface="Andale Sans UI"/>
                          <a:cs typeface="Arial" pitchFamily="34" charset="0"/>
                        </a:rPr>
                        <a:t>19519</a:t>
                      </a:r>
                      <a:endParaRPr lang="fr-FR" sz="800" b="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357158" y="1142985"/>
          <a:ext cx="8429684" cy="5409660"/>
        </p:xfrm>
        <a:graphic>
          <a:graphicData uri="http://schemas.openxmlformats.org/drawingml/2006/table">
            <a:tbl>
              <a:tblPr firstRow="1" bandRow="1">
                <a:solidFill>
                  <a:srgbClr val="E7EBF5"/>
                </a:solidFill>
                <a:tableStyleId>{5C22544A-7EE6-4342-B048-85BDC9FD1C3A}</a:tableStyleId>
              </a:tblPr>
              <a:tblGrid>
                <a:gridCol w="5294678"/>
                <a:gridCol w="1463004"/>
                <a:gridCol w="836001"/>
                <a:gridCol w="836001"/>
              </a:tblGrid>
              <a:tr h="387477">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ETHAMBUTOL à </a:t>
                      </a:r>
                      <a:r>
                        <a:rPr lang="fr-FR" sz="800" b="1" kern="50" dirty="0" smtClean="0">
                          <a:solidFill>
                            <a:schemeClr val="accent1">
                              <a:lumMod val="75000"/>
                            </a:schemeClr>
                          </a:solidFill>
                          <a:latin typeface="Arial" pitchFamily="34" charset="0"/>
                          <a:ea typeface="Andale Sans UI"/>
                          <a:cs typeface="Arial" pitchFamily="34" charset="0"/>
                        </a:rPr>
                        <a:t>2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b="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b="0" kern="5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a:solidFill>
                            <a:schemeClr val="accent1">
                              <a:lumMod val="75000"/>
                            </a:schemeClr>
                          </a:solidFill>
                          <a:latin typeface="Arial" pitchFamily="34" charset="0"/>
                          <a:ea typeface="Andale Sans UI"/>
                          <a:cs typeface="Arial" pitchFamily="34" charset="0"/>
                        </a:rPr>
                        <a:t>5 01713</a:t>
                      </a:r>
                    </a:p>
                    <a:p>
                      <a:pPr algn="ctr">
                        <a:spcAft>
                          <a:spcPts val="0"/>
                        </a:spcAft>
                      </a:pPr>
                      <a:r>
                        <a:rPr lang="fr-FR" sz="800" b="0" kern="50">
                          <a:solidFill>
                            <a:schemeClr val="accent1">
                              <a:lumMod val="75000"/>
                            </a:schemeClr>
                          </a:solidFill>
                          <a:latin typeface="Arial" pitchFamily="34" charset="0"/>
                          <a:ea typeface="Andale Sans UI"/>
                          <a:cs typeface="Arial" pitchFamily="34" charset="0"/>
                        </a:rPr>
                        <a:t>5 01719</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spcAft>
                          <a:spcPts val="0"/>
                        </a:spcAft>
                      </a:pPr>
                      <a:r>
                        <a:rPr lang="fr-FR" sz="800" b="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52056">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ETHIONAMIDE à </a:t>
                      </a:r>
                      <a:r>
                        <a:rPr lang="fr-FR" sz="800" b="1" kern="50" dirty="0" smtClean="0">
                          <a:solidFill>
                            <a:schemeClr val="accent1">
                              <a:lumMod val="75000"/>
                            </a:schemeClr>
                          </a:solidFill>
                          <a:latin typeface="Arial" pitchFamily="34" charset="0"/>
                          <a:ea typeface="Andale Sans UI"/>
                          <a:cs typeface="Arial" pitchFamily="34" charset="0"/>
                        </a:rPr>
                        <a:t>20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5 02513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5 02519</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38100" cmpd="sng">
                      <a:noFill/>
                    </a:lnT>
                    <a:lnB w="12700" cmpd="sng">
                      <a:noFill/>
                    </a:lnB>
                    <a:lnTlToBr w="12700" cmpd="sng">
                      <a:noFill/>
                      <a:prstDash val="solid"/>
                    </a:lnTlToBr>
                    <a:lnBlToTr w="12700" cmpd="sng">
                      <a:noFill/>
                      <a:prstDash val="solid"/>
                    </a:lnBlToTr>
                  </a:tcPr>
                </a:tc>
              </a:tr>
              <a:tr h="387478">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ISONIAZIDE à </a:t>
                      </a:r>
                      <a:r>
                        <a:rPr lang="fr-FR" sz="800" b="1" kern="50" dirty="0" smtClean="0">
                          <a:solidFill>
                            <a:schemeClr val="accent1">
                              <a:lumMod val="75000"/>
                            </a:schemeClr>
                          </a:solidFill>
                          <a:latin typeface="Arial" pitchFamily="34" charset="0"/>
                          <a:ea typeface="Andale Sans UI"/>
                          <a:cs typeface="Arial" pitchFamily="34" charset="0"/>
                        </a:rPr>
                        <a:t>0.1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5 02213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5 02219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7478">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ISONIAZIDE à </a:t>
                      </a:r>
                      <a:r>
                        <a:rPr lang="fr-FR" sz="800" b="1" kern="50" dirty="0" smtClean="0">
                          <a:solidFill>
                            <a:schemeClr val="accent1">
                              <a:lumMod val="75000"/>
                            </a:schemeClr>
                          </a:solidFill>
                          <a:latin typeface="Arial" pitchFamily="34" charset="0"/>
                          <a:ea typeface="Andale Sans UI"/>
                          <a:cs typeface="Arial" pitchFamily="34" charset="0"/>
                        </a:rPr>
                        <a:t>0.2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5 02313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5 02319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19693">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ISONIAZIDE </a:t>
                      </a:r>
                      <a:r>
                        <a:rPr lang="fr-FR" sz="800" b="1" kern="50" dirty="0">
                          <a:solidFill>
                            <a:schemeClr val="accent1">
                              <a:lumMod val="75000"/>
                            </a:schemeClr>
                          </a:solidFill>
                          <a:latin typeface="Arial" pitchFamily="34" charset="0"/>
                          <a:ea typeface="Andale Sans UI"/>
                          <a:cs typeface="Arial" pitchFamily="34" charset="0"/>
                        </a:rPr>
                        <a:t>à </a:t>
                      </a:r>
                      <a:r>
                        <a:rPr lang="fr-FR" sz="800" b="1" kern="50" dirty="0" smtClean="0">
                          <a:solidFill>
                            <a:schemeClr val="accent1">
                              <a:lumMod val="75000"/>
                            </a:schemeClr>
                          </a:solidFill>
                          <a:latin typeface="Arial" pitchFamily="34" charset="0"/>
                          <a:ea typeface="Andale Sans UI"/>
                          <a:cs typeface="Arial" pitchFamily="34" charset="0"/>
                        </a:rPr>
                        <a:t>1µg/ml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a:t>
                      </a:r>
                      <a:r>
                        <a:rPr lang="fr-FR" sz="800" kern="50" dirty="0" smtClean="0">
                          <a:solidFill>
                            <a:schemeClr val="accent1">
                              <a:lumMod val="75000"/>
                            </a:schemeClr>
                          </a:solidFill>
                          <a:latin typeface="Arial" pitchFamily="34" charset="0"/>
                          <a:ea typeface="Andale Sans UI"/>
                          <a:cs typeface="Arial" pitchFamily="34" charset="0"/>
                        </a:rPr>
                        <a:t>02113</a:t>
                      </a:r>
                      <a:endParaRPr lang="fr-FR" sz="8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a:t>
                      </a:r>
                      <a:r>
                        <a:rPr lang="fr-FR" sz="800" kern="50" dirty="0" smtClean="0">
                          <a:solidFill>
                            <a:schemeClr val="accent1">
                              <a:lumMod val="75000"/>
                            </a:schemeClr>
                          </a:solidFill>
                          <a:latin typeface="Arial" pitchFamily="34" charset="0"/>
                          <a:ea typeface="Andale Sans UI"/>
                          <a:cs typeface="Arial" pitchFamily="34" charset="0"/>
                        </a:rPr>
                        <a:t>02119</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26101">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ISONIAZIDE à </a:t>
                      </a:r>
                      <a:r>
                        <a:rPr lang="fr-FR" sz="800" b="1" kern="50" dirty="0" smtClean="0">
                          <a:solidFill>
                            <a:schemeClr val="accent1">
                              <a:lumMod val="75000"/>
                            </a:schemeClr>
                          </a:solidFill>
                          <a:latin typeface="Arial" pitchFamily="34" charset="0"/>
                          <a:ea typeface="Andale Sans UI"/>
                          <a:cs typeface="Arial" pitchFamily="34" charset="0"/>
                        </a:rPr>
                        <a:t>10</a:t>
                      </a:r>
                      <a:r>
                        <a:rPr lang="fr-FR" sz="800" b="1" kern="50" baseline="0" dirty="0" smtClean="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5 02013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5 02019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83634">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KANAMYCINE à </a:t>
                      </a:r>
                      <a:r>
                        <a:rPr lang="fr-FR" sz="800" b="1" kern="50" dirty="0" smtClean="0">
                          <a:solidFill>
                            <a:schemeClr val="accent1">
                              <a:lumMod val="75000"/>
                            </a:schemeClr>
                          </a:solidFill>
                          <a:latin typeface="Arial" pitchFamily="34" charset="0"/>
                          <a:ea typeface="Andale Sans UI"/>
                          <a:cs typeface="Arial" pitchFamily="34" charset="0"/>
                        </a:rPr>
                        <a:t>20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5 02613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5 02619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19693">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OFLOXACINE </a:t>
                      </a:r>
                      <a:r>
                        <a:rPr lang="fr-FR" sz="800" b="1" kern="50" dirty="0">
                          <a:solidFill>
                            <a:schemeClr val="accent1">
                              <a:lumMod val="75000"/>
                            </a:schemeClr>
                          </a:solidFill>
                          <a:latin typeface="Arial" pitchFamily="34" charset="0"/>
                          <a:ea typeface="Andale Sans UI"/>
                          <a:cs typeface="Arial" pitchFamily="34" charset="0"/>
                        </a:rPr>
                        <a:t>à </a:t>
                      </a:r>
                      <a:r>
                        <a:rPr lang="fr-FR" sz="800" b="1" kern="50" dirty="0" smtClean="0">
                          <a:solidFill>
                            <a:schemeClr val="accent1">
                              <a:lumMod val="75000"/>
                            </a:schemeClr>
                          </a:solidFill>
                          <a:latin typeface="Arial" pitchFamily="34" charset="0"/>
                          <a:ea typeface="Andale Sans UI"/>
                          <a:cs typeface="Arial" pitchFamily="34" charset="0"/>
                        </a:rPr>
                        <a:t>2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a:t>
                      </a:r>
                      <a:r>
                        <a:rPr lang="fr-FR" sz="800" kern="50" dirty="0" smtClean="0">
                          <a:solidFill>
                            <a:schemeClr val="accent1">
                              <a:lumMod val="75000"/>
                            </a:schemeClr>
                          </a:solidFill>
                          <a:latin typeface="Arial" pitchFamily="34" charset="0"/>
                          <a:ea typeface="Andale Sans UI"/>
                          <a:cs typeface="Arial" pitchFamily="34" charset="0"/>
                        </a:rPr>
                        <a:t>19613</a:t>
                      </a:r>
                      <a:endParaRPr lang="fr-FR" sz="8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a:t>
                      </a:r>
                      <a:r>
                        <a:rPr lang="fr-FR" sz="800" kern="50" dirty="0" smtClean="0">
                          <a:solidFill>
                            <a:schemeClr val="accent1">
                              <a:lumMod val="75000"/>
                            </a:schemeClr>
                          </a:solidFill>
                          <a:latin typeface="Arial" pitchFamily="34" charset="0"/>
                          <a:ea typeface="Andale Sans UI"/>
                          <a:cs typeface="Arial" pitchFamily="34" charset="0"/>
                        </a:rPr>
                        <a:t>19619</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19693">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P.A.S. </a:t>
                      </a:r>
                      <a:r>
                        <a:rPr lang="fr-FR" sz="800" b="1" kern="50" dirty="0" smtClean="0">
                          <a:solidFill>
                            <a:schemeClr val="accent1">
                              <a:lumMod val="75000"/>
                            </a:schemeClr>
                          </a:solidFill>
                          <a:latin typeface="Arial" pitchFamily="34" charset="0"/>
                          <a:ea typeface="Andale Sans UI"/>
                          <a:cs typeface="Arial" pitchFamily="34" charset="0"/>
                        </a:rPr>
                        <a:t>(ACIDE PARA-AMINO-SALICILIQUE à 0.5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100tubes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5 02413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5 02419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319693">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P.N.B.</a:t>
                      </a:r>
                      <a:r>
                        <a:rPr lang="fr-FR" sz="800" b="1" kern="50" baseline="0" dirty="0" smtClean="0">
                          <a:solidFill>
                            <a:schemeClr val="accent1">
                              <a:lumMod val="75000"/>
                            </a:schemeClr>
                          </a:solidFill>
                          <a:latin typeface="Arial" pitchFamily="34" charset="0"/>
                          <a:ea typeface="Andale Sans UI"/>
                          <a:cs typeface="Arial" pitchFamily="34" charset="0"/>
                        </a:rPr>
                        <a:t> (P-NITROBENZOATE) </a:t>
                      </a:r>
                      <a:r>
                        <a:rPr lang="fr-FR" sz="800" b="1" kern="50" dirty="0" smtClean="0">
                          <a:solidFill>
                            <a:schemeClr val="accent1">
                              <a:lumMod val="75000"/>
                            </a:schemeClr>
                          </a:solidFill>
                          <a:latin typeface="Arial" pitchFamily="34" charset="0"/>
                          <a:ea typeface="Andale Sans UI"/>
                          <a:cs typeface="Arial" pitchFamily="34" charset="0"/>
                        </a:rPr>
                        <a:t>à 500</a:t>
                      </a:r>
                      <a:r>
                        <a:rPr lang="fr-FR" sz="800" b="1" kern="50" baseline="0" dirty="0" smtClean="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a:t>
                      </a:r>
                      <a:r>
                        <a:rPr lang="fr-FR" sz="800" kern="50" dirty="0" smtClean="0">
                          <a:solidFill>
                            <a:schemeClr val="accent1">
                              <a:lumMod val="75000"/>
                            </a:schemeClr>
                          </a:solidFill>
                          <a:latin typeface="Arial" pitchFamily="34" charset="0"/>
                          <a:ea typeface="Andale Sans UI"/>
                          <a:cs typeface="Arial" pitchFamily="34" charset="0"/>
                        </a:rPr>
                        <a:t>19713</a:t>
                      </a:r>
                      <a:endParaRPr lang="fr-FR" sz="800" kern="50" dirty="0">
                        <a:solidFill>
                          <a:schemeClr val="accent1">
                            <a:lumMod val="75000"/>
                          </a:schemeClr>
                        </a:solidFill>
                        <a:latin typeface="Arial" pitchFamily="34" charset="0"/>
                        <a:ea typeface="Andale Sans UI"/>
                        <a:cs typeface="Arial" pitchFamily="34" charset="0"/>
                      </a:endParaRP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a:t>
                      </a:r>
                      <a:r>
                        <a:rPr lang="fr-FR" sz="800" kern="50" dirty="0" smtClean="0">
                          <a:solidFill>
                            <a:schemeClr val="accent1">
                              <a:lumMod val="75000"/>
                            </a:schemeClr>
                          </a:solidFill>
                          <a:latin typeface="Arial" pitchFamily="34" charset="0"/>
                          <a:ea typeface="Andale Sans UI"/>
                          <a:cs typeface="Arial" pitchFamily="34" charset="0"/>
                        </a:rPr>
                        <a:t>19719</a:t>
                      </a:r>
                      <a:endParaRPr lang="fr-FR" sz="800" kern="50" dirty="0">
                        <a:solidFill>
                          <a:schemeClr val="accent1">
                            <a:lumMod val="75000"/>
                          </a:schemeClr>
                        </a:solidFill>
                        <a:latin typeface="Arial" pitchFamily="34" charset="0"/>
                        <a:ea typeface="Andale Sans UI"/>
                        <a:cs typeface="Arial"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3192">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RIFAMPICINE à </a:t>
                      </a:r>
                      <a:r>
                        <a:rPr lang="fr-FR" sz="800" b="1" kern="50" dirty="0" smtClean="0">
                          <a:solidFill>
                            <a:schemeClr val="accent1">
                              <a:lumMod val="75000"/>
                            </a:schemeClr>
                          </a:solidFill>
                          <a:latin typeface="Arial" pitchFamily="34" charset="0"/>
                          <a:ea typeface="Andale Sans UI"/>
                          <a:cs typeface="Arial" pitchFamily="34" charset="0"/>
                        </a:rPr>
                        <a:t>40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5 01813</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5 01819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03192">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STREPTOMYCINE à </a:t>
                      </a:r>
                      <a:r>
                        <a:rPr lang="fr-FR" sz="800" b="1" kern="50" dirty="0" smtClean="0">
                          <a:solidFill>
                            <a:schemeClr val="accent1">
                              <a:lumMod val="75000"/>
                            </a:schemeClr>
                          </a:solidFill>
                          <a:latin typeface="Arial" pitchFamily="34" charset="0"/>
                          <a:ea typeface="Andale Sans UI"/>
                          <a:cs typeface="Arial" pitchFamily="34" charset="0"/>
                        </a:rPr>
                        <a:t>4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10 tubes inclinés</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100 tubes inclinés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a:solidFill>
                            <a:schemeClr val="accent1">
                              <a:lumMod val="75000"/>
                            </a:schemeClr>
                          </a:solidFill>
                          <a:latin typeface="Arial" pitchFamily="34" charset="0"/>
                          <a:ea typeface="Andale Sans UI"/>
                          <a:cs typeface="Arial" pitchFamily="34" charset="0"/>
                        </a:rPr>
                        <a:t>5 01913</a:t>
                      </a:r>
                    </a:p>
                    <a:p>
                      <a:pPr algn="ctr">
                        <a:spcAft>
                          <a:spcPts val="0"/>
                        </a:spcAft>
                      </a:pPr>
                      <a:r>
                        <a:rPr lang="fr-FR" sz="800" kern="50">
                          <a:solidFill>
                            <a:schemeClr val="accent1">
                              <a:lumMod val="75000"/>
                            </a:schemeClr>
                          </a:solidFill>
                          <a:latin typeface="Arial" pitchFamily="34" charset="0"/>
                          <a:ea typeface="Andale Sans UI"/>
                          <a:cs typeface="Arial" pitchFamily="34" charset="0"/>
                        </a:rPr>
                        <a:t>5 01919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6 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448403">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LOWENSTEIN-JENSEN </a:t>
                      </a:r>
                      <a:r>
                        <a:rPr lang="fr-FR" sz="800" b="1" kern="50" dirty="0">
                          <a:solidFill>
                            <a:schemeClr val="accent1">
                              <a:lumMod val="75000"/>
                            </a:schemeClr>
                          </a:solidFill>
                          <a:latin typeface="Arial" pitchFamily="34" charset="0"/>
                          <a:ea typeface="Andale Sans UI"/>
                          <a:cs typeface="Arial" pitchFamily="34" charset="0"/>
                        </a:rPr>
                        <a:t>+ TCH </a:t>
                      </a:r>
                      <a:r>
                        <a:rPr lang="fr-FR" sz="800" b="1" kern="50" dirty="0" smtClean="0">
                          <a:solidFill>
                            <a:schemeClr val="accent1">
                              <a:lumMod val="75000"/>
                            </a:schemeClr>
                          </a:solidFill>
                          <a:latin typeface="Arial" pitchFamily="34" charset="0"/>
                          <a:ea typeface="Andale Sans UI"/>
                          <a:cs typeface="Arial" pitchFamily="34" charset="0"/>
                        </a:rPr>
                        <a:t>à</a:t>
                      </a:r>
                      <a:r>
                        <a:rPr lang="fr-FR" sz="800" b="1" kern="50" baseline="0" dirty="0" smtClean="0">
                          <a:solidFill>
                            <a:schemeClr val="accent1">
                              <a:lumMod val="75000"/>
                            </a:schemeClr>
                          </a:solidFill>
                          <a:latin typeface="Arial" pitchFamily="34" charset="0"/>
                          <a:ea typeface="Andale Sans UI"/>
                          <a:cs typeface="Arial" pitchFamily="34" charset="0"/>
                        </a:rPr>
                        <a:t> </a:t>
                      </a:r>
                      <a:r>
                        <a:rPr lang="fr-FR" sz="800" b="1" kern="50" dirty="0" smtClean="0">
                          <a:solidFill>
                            <a:schemeClr val="accent1">
                              <a:lumMod val="75000"/>
                            </a:schemeClr>
                          </a:solidFill>
                          <a:latin typeface="Arial" pitchFamily="34" charset="0"/>
                          <a:ea typeface="Andale Sans UI"/>
                          <a:cs typeface="Arial" pitchFamily="34" charset="0"/>
                        </a:rPr>
                        <a:t>2 µg/ml </a:t>
                      </a:r>
                      <a:r>
                        <a:rPr lang="fr-FR" sz="800" b="1" kern="50" dirty="0">
                          <a:solidFill>
                            <a:schemeClr val="accent1">
                              <a:lumMod val="75000"/>
                            </a:schemeClr>
                          </a:solidFill>
                          <a:latin typeface="Arial" pitchFamily="34" charset="0"/>
                          <a:ea typeface="Andale Sans UI"/>
                          <a:cs typeface="Arial" pitchFamily="34" charset="0"/>
                        </a:rPr>
                        <a:t>(milieu de)</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Mesure de la  sensibilité du bacille tuberculeux à l'antibiotique par la méthode des proportions.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10 tubes inclinés </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100 tubes inclinés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09513</a:t>
                      </a:r>
                    </a:p>
                    <a:p>
                      <a:pPr algn="ctr">
                        <a:spcAft>
                          <a:spcPts val="0"/>
                        </a:spcAft>
                      </a:pPr>
                      <a:r>
                        <a:rPr lang="fr-FR" sz="800" kern="5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5 09519</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6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551877">
                <a:tc>
                  <a:txBody>
                    <a:bodyPr/>
                    <a:lstStyle/>
                    <a:p>
                      <a:pPr marL="108000">
                        <a:lnSpc>
                          <a:spcPct val="100000"/>
                        </a:lnSpc>
                        <a:spcBef>
                          <a:spcPts val="0"/>
                        </a:spcBef>
                        <a:spcAft>
                          <a:spcPts val="0"/>
                        </a:spcAft>
                      </a:pPr>
                      <a:r>
                        <a:rPr lang="fr-FR" sz="800" b="1" kern="50" dirty="0" smtClean="0">
                          <a:solidFill>
                            <a:schemeClr val="accent1">
                              <a:lumMod val="75000"/>
                            </a:schemeClr>
                          </a:solidFill>
                          <a:latin typeface="Arial" pitchFamily="34" charset="0"/>
                          <a:ea typeface="Andale Sans UI"/>
                          <a:cs typeface="Arial" pitchFamily="34" charset="0"/>
                        </a:rPr>
                        <a:t> LT100 </a:t>
                      </a:r>
                      <a:r>
                        <a:rPr lang="fr-FR" sz="800" b="1" kern="50" dirty="0">
                          <a:solidFill>
                            <a:schemeClr val="accent1">
                              <a:lumMod val="75000"/>
                            </a:schemeClr>
                          </a:solidFill>
                          <a:latin typeface="Arial" pitchFamily="34" charset="0"/>
                          <a:ea typeface="Andale Sans UI"/>
                          <a:cs typeface="Arial" pitchFamily="34" charset="0"/>
                        </a:rPr>
                        <a:t>(bouillon)</a:t>
                      </a:r>
                      <a:endParaRPr lang="fr-FR" sz="800" kern="50" dirty="0">
                        <a:solidFill>
                          <a:schemeClr val="accent1">
                            <a:lumMod val="75000"/>
                          </a:schemeClr>
                        </a:solidFill>
                        <a:latin typeface="Arial" pitchFamily="34" charset="0"/>
                        <a:ea typeface="Andale Sans UI"/>
                        <a:cs typeface="Arial" pitchFamily="34" charset="0"/>
                      </a:endParaRP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Ce milieu contient des neutralisants polyvalents de substances bactéricides, bactériostatiques ou antiseptiques. </a:t>
                      </a:r>
                    </a:p>
                    <a:p>
                      <a:pPr marL="108000">
                        <a:lnSpc>
                          <a:spcPct val="100000"/>
                        </a:lnSpc>
                        <a:spcBef>
                          <a:spcPts val="0"/>
                        </a:spcBef>
                        <a:spcAft>
                          <a:spcPts val="0"/>
                        </a:spcAft>
                        <a:tabLst>
                          <a:tab pos="448945" algn="l"/>
                          <a:tab pos="897890" algn="l"/>
                          <a:tab pos="1347470" algn="l"/>
                          <a:tab pos="1797050" algn="l"/>
                          <a:tab pos="2245995" algn="l"/>
                          <a:tab pos="2695575" algn="l"/>
                          <a:tab pos="3144520" algn="l"/>
                          <a:tab pos="3594100" algn="l"/>
                          <a:tab pos="4043045" algn="l"/>
                          <a:tab pos="4492625" algn="l"/>
                          <a:tab pos="4941570" algn="l"/>
                          <a:tab pos="5391150" algn="l"/>
                          <a:tab pos="5840095" algn="l"/>
                          <a:tab pos="6289675" algn="l"/>
                          <a:tab pos="6738620" algn="l"/>
                          <a:tab pos="7188200" algn="l"/>
                          <a:tab pos="7637145" algn="l"/>
                          <a:tab pos="8086725" algn="l"/>
                          <a:tab pos="8535670" algn="l"/>
                          <a:tab pos="8985250" algn="l"/>
                        </a:tabLst>
                      </a:pPr>
                      <a:r>
                        <a:rPr lang="fr-FR" sz="800" dirty="0">
                          <a:solidFill>
                            <a:schemeClr val="accent1">
                              <a:lumMod val="75000"/>
                            </a:schemeClr>
                          </a:solidFill>
                          <a:latin typeface="Arial" pitchFamily="34" charset="0"/>
                          <a:cs typeface="Arial" pitchFamily="34" charset="0"/>
                        </a:rPr>
                        <a:t>Il est utilisé pour l’enrichissement de la flore aérobie mésophile dans</a:t>
                      </a:r>
                      <a:r>
                        <a:rPr lang="fr-FR" sz="800" b="1" dirty="0">
                          <a:solidFill>
                            <a:schemeClr val="accent1">
                              <a:lumMod val="75000"/>
                            </a:schemeClr>
                          </a:solidFill>
                          <a:latin typeface="Arial" pitchFamily="34" charset="0"/>
                          <a:cs typeface="Arial" pitchFamily="34" charset="0"/>
                        </a:rPr>
                        <a:t> les produits cosmétiques</a:t>
                      </a:r>
                      <a:r>
                        <a:rPr lang="fr-FR" sz="800" dirty="0">
                          <a:solidFill>
                            <a:schemeClr val="accent1">
                              <a:lumMod val="75000"/>
                            </a:schemeClr>
                          </a:solidFill>
                          <a:latin typeface="Arial" pitchFamily="34" charset="0"/>
                          <a:cs typeface="Arial" pitchFamily="34" charset="0"/>
                        </a:rPr>
                        <a: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10 tubes  10ml</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Flacon  100ml</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5 </a:t>
                      </a:r>
                      <a:r>
                        <a:rPr lang="fr-FR" sz="800" kern="50" dirty="0">
                          <a:solidFill>
                            <a:schemeClr val="accent1">
                              <a:lumMod val="75000"/>
                            </a:schemeClr>
                          </a:solidFill>
                          <a:latin typeface="Arial" pitchFamily="34" charset="0"/>
                          <a:ea typeface="Andale Sans UI"/>
                          <a:cs typeface="Arial" pitchFamily="34" charset="0"/>
                        </a:rPr>
                        <a:t>14716</a:t>
                      </a:r>
                    </a:p>
                    <a:p>
                      <a:pPr algn="ctr">
                        <a:spcAft>
                          <a:spcPts val="0"/>
                        </a:spcAft>
                      </a:pPr>
                      <a:r>
                        <a:rPr lang="fr-FR" sz="800" kern="50" dirty="0">
                          <a:solidFill>
                            <a:schemeClr val="accent1">
                              <a:lumMod val="75000"/>
                            </a:schemeClr>
                          </a:solidFill>
                          <a:latin typeface="Arial" pitchFamily="34" charset="0"/>
                          <a:ea typeface="Andale Sans UI"/>
                          <a:cs typeface="Arial" pitchFamily="34" charset="0"/>
                        </a:rPr>
                        <a:t> </a:t>
                      </a:r>
                      <a:r>
                        <a:rPr lang="fr-FR" sz="800" kern="50" dirty="0" smtClean="0">
                          <a:solidFill>
                            <a:schemeClr val="accent1">
                              <a:lumMod val="75000"/>
                            </a:schemeClr>
                          </a:solidFill>
                          <a:latin typeface="Arial" pitchFamily="34" charset="0"/>
                          <a:ea typeface="Andale Sans UI"/>
                          <a:cs typeface="Arial" pitchFamily="34" charset="0"/>
                        </a:rPr>
                        <a:t> </a:t>
                      </a:r>
                      <a:r>
                        <a:rPr lang="fr-FR" sz="800" kern="50" dirty="0">
                          <a:solidFill>
                            <a:schemeClr val="accent1">
                              <a:lumMod val="75000"/>
                            </a:schemeClr>
                          </a:solidFill>
                          <a:latin typeface="Arial" pitchFamily="34" charset="0"/>
                          <a:ea typeface="Andale Sans UI"/>
                          <a:cs typeface="Arial" pitchFamily="34" charset="0"/>
                        </a:rPr>
                        <a:t>5 14704</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fr-FR" sz="800" kern="50" dirty="0" smtClean="0">
                          <a:solidFill>
                            <a:schemeClr val="accent1">
                              <a:lumMod val="75000"/>
                            </a:schemeClr>
                          </a:solidFill>
                          <a:latin typeface="Arial" pitchFamily="34" charset="0"/>
                          <a:ea typeface="Andale Sans UI"/>
                          <a:cs typeface="Arial" pitchFamily="34" charset="0"/>
                        </a:rPr>
                        <a:t>12 </a:t>
                      </a:r>
                      <a:r>
                        <a:rPr lang="fr-FR" sz="800" kern="50" dirty="0">
                          <a:solidFill>
                            <a:schemeClr val="accent1">
                              <a:lumMod val="75000"/>
                            </a:schemeClr>
                          </a:solidFill>
                          <a:latin typeface="Arial" pitchFamily="34" charset="0"/>
                          <a:ea typeface="Andale Sans UI"/>
                          <a:cs typeface="Arial" pitchFamily="34" charset="0"/>
                        </a:rPr>
                        <a:t>mois</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2174</TotalTime>
  <Words>4816</Words>
  <Application>Microsoft Office PowerPoint</Application>
  <PresentationFormat>Affichage à l'écran (4:3)</PresentationFormat>
  <Paragraphs>932</Paragraphs>
  <Slides>15</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15</vt:i4>
      </vt:variant>
    </vt:vector>
  </HeadingPairs>
  <TitlesOfParts>
    <vt:vector size="25" baseType="lpstr">
      <vt:lpstr>Microsoft YaHei</vt:lpstr>
      <vt:lpstr>Andale Sans UI</vt:lpstr>
      <vt:lpstr>Arial</vt:lpstr>
      <vt:lpstr>Arial Black</vt:lpstr>
      <vt:lpstr>Calibri</vt:lpstr>
      <vt:lpstr>Cambria</vt:lpstr>
      <vt:lpstr>Constantia</vt:lpstr>
      <vt:lpstr>Times New Roman</vt:lpstr>
      <vt:lpstr>Wingdings 2</vt:lpstr>
      <vt:lpstr>Débit</vt:lpstr>
      <vt:lpstr>    UNITE DE PRODUCTION  DES MILIEUX DE CULTURE  ET REACTIFS DE LABORATOIRE</vt:lpstr>
      <vt:lpstr>Présentation PowerPoint</vt:lpstr>
      <vt:lpstr>           Milieux de culture répondant aux normes ISO 11133-1 et 11133-2  pour :   - Analyses médicales         - Analyses microbiologiques des aliments, des produits pharmaceutiques                      et cosmétiques.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latifa bounjoul</cp:lastModifiedBy>
  <cp:revision>193</cp:revision>
  <dcterms:created xsi:type="dcterms:W3CDTF">2014-03-17T18:54:29Z</dcterms:created>
  <dcterms:modified xsi:type="dcterms:W3CDTF">2015-08-11T16:15:49Z</dcterms:modified>
</cp:coreProperties>
</file>